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4" r:id="rId3"/>
    <p:sldId id="257" r:id="rId4"/>
    <p:sldId id="258" r:id="rId5"/>
    <p:sldId id="260" r:id="rId6"/>
    <p:sldId id="261" r:id="rId7"/>
    <p:sldId id="265" r:id="rId8"/>
    <p:sldId id="266" r:id="rId9"/>
    <p:sldId id="276" r:id="rId10"/>
    <p:sldId id="277" r:id="rId11"/>
    <p:sldId id="262" r:id="rId12"/>
    <p:sldId id="269" r:id="rId13"/>
    <p:sldId id="268" r:id="rId14"/>
    <p:sldId id="270" r:id="rId15"/>
    <p:sldId id="271" r:id="rId16"/>
    <p:sldId id="275" r:id="rId17"/>
  </p:sldIdLst>
  <p:sldSz cx="9144000" cy="6858000" type="screen4x3"/>
  <p:notesSz cx="6858000"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52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34AF95D1-B623-461C-8F6A-CFF5CC3F6809}" type="datetimeFigureOut">
              <a:rPr lang="en-GB" smtClean="0"/>
              <a:t>08/10/2018</a:t>
            </a:fld>
            <a:endParaRPr lang="en-GB"/>
          </a:p>
        </p:txBody>
      </p:sp>
      <p:sp>
        <p:nvSpPr>
          <p:cNvPr id="4" name="Footer Placehold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5F73E46D-B103-415E-9F75-47E43B761830}" type="slidenum">
              <a:rPr lang="en-GB" smtClean="0"/>
              <a:t>‹#›</a:t>
            </a:fld>
            <a:endParaRPr lang="en-GB"/>
          </a:p>
        </p:txBody>
      </p:sp>
    </p:spTree>
    <p:extLst>
      <p:ext uri="{BB962C8B-B14F-4D97-AF65-F5344CB8AC3E}">
        <p14:creationId xmlns:p14="http://schemas.microsoft.com/office/powerpoint/2010/main" val="761485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22898BE7-AAFF-4C7B-BB91-68679C2DC666}" type="datetimeFigureOut">
              <a:rPr lang="en-GB" smtClean="0"/>
              <a:t>08/10/2018</a:t>
            </a:fld>
            <a:endParaRPr lang="en-GB"/>
          </a:p>
        </p:txBody>
      </p:sp>
      <p:sp>
        <p:nvSpPr>
          <p:cNvPr id="4" name="Slide Image Placehold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7863D30E-060B-4AE4-B378-D7A644E9CCDD}" type="slidenum">
              <a:rPr lang="en-GB" smtClean="0"/>
              <a:t>‹#›</a:t>
            </a:fld>
            <a:endParaRPr lang="en-GB"/>
          </a:p>
        </p:txBody>
      </p:sp>
    </p:spTree>
    <p:extLst>
      <p:ext uri="{BB962C8B-B14F-4D97-AF65-F5344CB8AC3E}">
        <p14:creationId xmlns:p14="http://schemas.microsoft.com/office/powerpoint/2010/main" val="2805161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7738" y="744538"/>
            <a:ext cx="4962525" cy="3722687"/>
          </a:xfrm>
        </p:spPr>
      </p:sp>
      <p:sp>
        <p:nvSpPr>
          <p:cNvPr id="3" name="Notes Placeholder 2"/>
          <p:cNvSpPr>
            <a:spLocks noGrp="1"/>
          </p:cNvSpPr>
          <p:nvPr>
            <p:ph type="body" idx="1"/>
          </p:nvPr>
        </p:nvSpPr>
        <p:spPr/>
        <p:txBody>
          <a:bodyPr/>
          <a:lstStyle/>
          <a:p>
            <a:r>
              <a:rPr lang="en-US" dirty="0" smtClean="0"/>
              <a:t>Q and A – pulling out </a:t>
            </a:r>
            <a:endParaRPr lang="en-US" dirty="0"/>
          </a:p>
        </p:txBody>
      </p:sp>
      <p:sp>
        <p:nvSpPr>
          <p:cNvPr id="4" name="Slide Number Placeholder 3"/>
          <p:cNvSpPr>
            <a:spLocks noGrp="1"/>
          </p:cNvSpPr>
          <p:nvPr>
            <p:ph type="sldNum" sz="quarter" idx="10"/>
          </p:nvPr>
        </p:nvSpPr>
        <p:spPr/>
        <p:txBody>
          <a:bodyPr/>
          <a:lstStyle/>
          <a:p>
            <a:fld id="{50C34B23-2171-EC49-982F-33AB5455BB0A}" type="slidenum">
              <a:rPr lang="en-US" smtClean="0"/>
              <a:t>2</a:t>
            </a:fld>
            <a:endParaRPr lang="en-US"/>
          </a:p>
        </p:txBody>
      </p:sp>
    </p:spTree>
    <p:extLst>
      <p:ext uri="{BB962C8B-B14F-4D97-AF65-F5344CB8AC3E}">
        <p14:creationId xmlns:p14="http://schemas.microsoft.com/office/powerpoint/2010/main" val="600096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Source Peoples Museum </a:t>
            </a:r>
            <a:endParaRPr lang="en-GB" dirty="0"/>
          </a:p>
        </p:txBody>
      </p:sp>
      <p:sp>
        <p:nvSpPr>
          <p:cNvPr id="4" name="Slide Number Placeholder 3"/>
          <p:cNvSpPr>
            <a:spLocks noGrp="1"/>
          </p:cNvSpPr>
          <p:nvPr>
            <p:ph type="sldNum" sz="quarter" idx="10"/>
          </p:nvPr>
        </p:nvSpPr>
        <p:spPr/>
        <p:txBody>
          <a:bodyPr/>
          <a:lstStyle/>
          <a:p>
            <a:fld id="{7863D30E-060B-4AE4-B378-D7A644E9CCDD}" type="slidenum">
              <a:rPr lang="en-GB" smtClean="0"/>
              <a:t>5</a:t>
            </a:fld>
            <a:endParaRPr lang="en-GB"/>
          </a:p>
        </p:txBody>
      </p:sp>
    </p:spTree>
    <p:extLst>
      <p:ext uri="{BB962C8B-B14F-4D97-AF65-F5344CB8AC3E}">
        <p14:creationId xmlns:p14="http://schemas.microsoft.com/office/powerpoint/2010/main" val="3188008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Initiate a debate around the methods the Suffragettes used to try to make their points and get their voices heard. Encourage the class to think about the types of protests and actions they undertook, and why they believed they were necessary.</a:t>
            </a:r>
            <a:endParaRPr lang="en-GB" dirty="0" smtClean="0"/>
          </a:p>
          <a:p>
            <a:r>
              <a:rPr lang="en-US" dirty="0" smtClean="0"/>
              <a:t>Allow the debate to develop freely, encouraging students to listen to each other’s points, responding to and building on what is said.</a:t>
            </a:r>
            <a:endParaRPr lang="en-GB" dirty="0" smtClean="0"/>
          </a:p>
          <a:p>
            <a:endParaRPr lang="en-GB" dirty="0"/>
          </a:p>
        </p:txBody>
      </p:sp>
      <p:sp>
        <p:nvSpPr>
          <p:cNvPr id="4" name="Slide Number Placeholder 3"/>
          <p:cNvSpPr>
            <a:spLocks noGrp="1"/>
          </p:cNvSpPr>
          <p:nvPr>
            <p:ph type="sldNum" sz="quarter" idx="10"/>
          </p:nvPr>
        </p:nvSpPr>
        <p:spPr/>
        <p:txBody>
          <a:bodyPr/>
          <a:lstStyle/>
          <a:p>
            <a:fld id="{96DB71E8-6DCA-4B70-8932-9DCA5D92EC2D}" type="slidenum">
              <a:rPr lang="en-GB" smtClean="0"/>
              <a:t>8</a:t>
            </a:fld>
            <a:endParaRPr lang="en-GB"/>
          </a:p>
        </p:txBody>
      </p:sp>
    </p:spTree>
    <p:extLst>
      <p:ext uri="{BB962C8B-B14F-4D97-AF65-F5344CB8AC3E}">
        <p14:creationId xmlns:p14="http://schemas.microsoft.com/office/powerpoint/2010/main" val="2412523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D0A2168-8170-4445-A4BF-065C15C1870D}" type="datetimeFigureOut">
              <a:rPr lang="en-GB" smtClean="0"/>
              <a:t>08/10/2018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4279027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0A2168-8170-4445-A4BF-065C15C1870D}" type="datetimeFigureOut">
              <a:rPr lang="en-GB" smtClean="0"/>
              <a:t>08/10/2018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2027694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0A2168-8170-4445-A4BF-065C15C1870D}" type="datetimeFigureOut">
              <a:rPr lang="en-GB" smtClean="0"/>
              <a:t>08/10/2018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206267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0A2168-8170-4445-A4BF-065C15C1870D}" type="datetimeFigureOut">
              <a:rPr lang="en-GB" smtClean="0"/>
              <a:t>08/10/2018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1543041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0A2168-8170-4445-A4BF-065C15C1870D}" type="datetimeFigureOut">
              <a:rPr lang="en-GB" smtClean="0"/>
              <a:t>08/10/2018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37981755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D0A2168-8170-4445-A4BF-065C15C1870D}" type="datetimeFigureOut">
              <a:rPr lang="en-GB" smtClean="0"/>
              <a:t>08/10/2018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1362330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D0A2168-8170-4445-A4BF-065C15C1870D}" type="datetimeFigureOut">
              <a:rPr lang="en-GB" smtClean="0"/>
              <a:t>08/10/2018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3609673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D0A2168-8170-4445-A4BF-065C15C1870D}" type="datetimeFigureOut">
              <a:rPr lang="en-GB" smtClean="0"/>
              <a:t>08/10/2018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3520211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0A2168-8170-4445-A4BF-065C15C1870D}" type="datetimeFigureOut">
              <a:rPr lang="en-GB" smtClean="0"/>
              <a:t>08/10/2018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1788281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0A2168-8170-4445-A4BF-065C15C1870D}" type="datetimeFigureOut">
              <a:rPr lang="en-GB" smtClean="0"/>
              <a:t>08/10/2018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3448638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0A2168-8170-4445-A4BF-065C15C1870D}" type="datetimeFigureOut">
              <a:rPr lang="en-GB" smtClean="0"/>
              <a:t>08/10/2018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36A66F-CAA1-4D4E-ADBC-68A9B6695B7C}" type="slidenum">
              <a:rPr lang="en-GB" smtClean="0"/>
              <a:t>‹#›</a:t>
            </a:fld>
            <a:endParaRPr lang="en-GB"/>
          </a:p>
        </p:txBody>
      </p:sp>
    </p:spTree>
    <p:extLst>
      <p:ext uri="{BB962C8B-B14F-4D97-AF65-F5344CB8AC3E}">
        <p14:creationId xmlns:p14="http://schemas.microsoft.com/office/powerpoint/2010/main" val="3117314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0A2168-8170-4445-A4BF-065C15C1870D}" type="datetimeFigureOut">
              <a:rPr lang="en-GB" smtClean="0"/>
              <a:t>08/10/2018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36A66F-CAA1-4D4E-ADBC-68A9B6695B7C}" type="slidenum">
              <a:rPr lang="en-GB" smtClean="0"/>
              <a:t>‹#›</a:t>
            </a:fld>
            <a:endParaRPr lang="en-GB"/>
          </a:p>
        </p:txBody>
      </p:sp>
    </p:spTree>
    <p:extLst>
      <p:ext uri="{BB962C8B-B14F-4D97-AF65-F5344CB8AC3E}">
        <p14:creationId xmlns:p14="http://schemas.microsoft.com/office/powerpoint/2010/main" val="21085899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historylearningsite.co.uk/women's_social_political_union.htm" TargetMode="External"/><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wmf"/><Relationship Id="rId10" Type="http://schemas.openxmlformats.org/officeDocument/2006/relationships/image" Target="../media/image9.wmf"/><Relationship Id="rId4" Type="http://schemas.openxmlformats.org/officeDocument/2006/relationships/image" Target="../media/image3.wmf"/><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wmf"/><Relationship Id="rId10" Type="http://schemas.openxmlformats.org/officeDocument/2006/relationships/image" Target="../media/image9.wmf"/><Relationship Id="rId4" Type="http://schemas.openxmlformats.org/officeDocument/2006/relationships/image" Target="../media/image3.wmf"/><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Lesson </a:t>
            </a:r>
            <a:r>
              <a:rPr lang="en-GB" dirty="0" smtClean="0"/>
              <a:t>3 </a:t>
            </a:r>
            <a:r>
              <a:rPr lang="en-GB" dirty="0" smtClean="0"/>
              <a:t>Resources </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684028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4231" y="188640"/>
            <a:ext cx="8687440" cy="6480448"/>
          </a:xfrm>
          <a:prstGeom prst="rect">
            <a:avLst/>
          </a:prstGeom>
          <a:solidFill>
            <a:schemeClr val="bg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solidFill>
            <a:schemeClr val="accent4">
              <a:lumMod val="60000"/>
              <a:lumOff val="40000"/>
            </a:schemeClr>
          </a:solidFill>
        </p:spPr>
        <p:txBody>
          <a:bodyPr>
            <a:normAutofit fontScale="90000"/>
          </a:bodyPr>
          <a:lstStyle/>
          <a:p>
            <a:pPr eaLnBrk="1" hangingPunct="1">
              <a:defRPr/>
            </a:pPr>
            <a:r>
              <a:rPr lang="en-GB" dirty="0" smtClean="0"/>
              <a:t>Were the Suffragettes methods of protesting acceptable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64409441"/>
              </p:ext>
            </p:extLst>
          </p:nvPr>
        </p:nvGraphicFramePr>
        <p:xfrm>
          <a:off x="457200" y="1600200"/>
          <a:ext cx="8229600" cy="4948368"/>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494203">
                <a:tc>
                  <a:txBody>
                    <a:bodyPr/>
                    <a:lstStyle/>
                    <a:p>
                      <a:pPr algn="ctr"/>
                      <a:r>
                        <a:rPr lang="en-GB" sz="2800" b="1" u="sng" dirty="0" smtClean="0">
                          <a:solidFill>
                            <a:schemeClr val="bg1"/>
                          </a:solidFill>
                        </a:rPr>
                        <a:t>Yes – because….</a:t>
                      </a:r>
                      <a:endParaRPr lang="en-GB" sz="2800" b="1" u="sng" dirty="0">
                        <a:solidFill>
                          <a:schemeClr val="bg1"/>
                        </a:solidFill>
                      </a:endParaRPr>
                    </a:p>
                  </a:txBody>
                  <a:tcPr marT="45713" marB="45713">
                    <a:solidFill>
                      <a:schemeClr val="accent4">
                        <a:lumMod val="50000"/>
                      </a:schemeClr>
                    </a:solidFill>
                  </a:tcPr>
                </a:tc>
                <a:tc>
                  <a:txBody>
                    <a:bodyPr/>
                    <a:lstStyle/>
                    <a:p>
                      <a:pPr algn="ctr"/>
                      <a:r>
                        <a:rPr lang="en-GB" sz="2000" b="1" u="sng" dirty="0" smtClean="0"/>
                        <a:t>No</a:t>
                      </a:r>
                      <a:r>
                        <a:rPr lang="en-GB" sz="2000" b="1" u="sng" baseline="0" dirty="0" smtClean="0"/>
                        <a:t> – because  </a:t>
                      </a:r>
                      <a:endParaRPr lang="en-GB" sz="2000" b="1" u="sng" dirty="0"/>
                    </a:p>
                  </a:txBody>
                  <a:tcPr marT="45713" marB="45713">
                    <a:solidFill>
                      <a:schemeClr val="accent4">
                        <a:lumMod val="50000"/>
                      </a:schemeClr>
                    </a:solidFill>
                  </a:tcPr>
                </a:tc>
                <a:extLst>
                  <a:ext uri="{0D108BD9-81ED-4DB2-BD59-A6C34878D82A}">
                    <a16:rowId xmlns:a16="http://schemas.microsoft.com/office/drawing/2014/main" val="10000"/>
                  </a:ext>
                </a:extLst>
              </a:tr>
              <a:tr h="4430222">
                <a:tc>
                  <a:txBody>
                    <a:bodyPr/>
                    <a:lstStyle/>
                    <a:p>
                      <a:endParaRPr lang="en-GB" sz="1800" dirty="0"/>
                    </a:p>
                  </a:txBody>
                  <a:tcPr marT="45713" marB="45713">
                    <a:solidFill>
                      <a:schemeClr val="accent4">
                        <a:lumMod val="20000"/>
                        <a:lumOff val="80000"/>
                      </a:schemeClr>
                    </a:solidFill>
                  </a:tcPr>
                </a:tc>
                <a:tc>
                  <a:txBody>
                    <a:bodyPr/>
                    <a:lstStyle/>
                    <a:p>
                      <a:endParaRPr lang="en-GB" sz="1800" dirty="0"/>
                    </a:p>
                  </a:txBody>
                  <a:tcPr marT="45713" marB="45713">
                    <a:solidFill>
                      <a:schemeClr val="accent4">
                        <a:lumMod val="20000"/>
                        <a:lumOff val="80000"/>
                      </a:schemeClr>
                    </a:solidFill>
                  </a:tcPr>
                </a:tc>
                <a:extLst>
                  <a:ext uri="{0D108BD9-81ED-4DB2-BD59-A6C34878D82A}">
                    <a16:rowId xmlns:a16="http://schemas.microsoft.com/office/drawing/2014/main" val="10001"/>
                  </a:ext>
                </a:extLst>
              </a:tr>
            </a:tbl>
          </a:graphicData>
        </a:graphic>
      </p:graphicFrame>
      <p:sp>
        <p:nvSpPr>
          <p:cNvPr id="7" name="Rectangle 6"/>
          <p:cNvSpPr/>
          <p:nvPr/>
        </p:nvSpPr>
        <p:spPr>
          <a:xfrm>
            <a:off x="7596336" y="6165304"/>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smtClean="0">
                <a:solidFill>
                  <a:schemeClr val="tx1"/>
                </a:solidFill>
              </a:rPr>
              <a:t>3.4</a:t>
            </a:r>
            <a:endParaRPr lang="en-GB" sz="1200" dirty="0">
              <a:solidFill>
                <a:schemeClr val="tx1"/>
              </a:solidFill>
            </a:endParaRPr>
          </a:p>
        </p:txBody>
      </p:sp>
    </p:spTree>
    <p:extLst>
      <p:ext uri="{BB962C8B-B14F-4D97-AF65-F5344CB8AC3E}">
        <p14:creationId xmlns:p14="http://schemas.microsoft.com/office/powerpoint/2010/main" val="36113081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504" y="116632"/>
            <a:ext cx="8928992" cy="6624736"/>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274638"/>
            <a:ext cx="8229600" cy="418058"/>
          </a:xfrm>
        </p:spPr>
        <p:txBody>
          <a:bodyPr>
            <a:normAutofit/>
          </a:bodyPr>
          <a:lstStyle/>
          <a:p>
            <a:r>
              <a:rPr lang="en-GB" sz="2000" b="1" dirty="0" smtClean="0"/>
              <a:t>Protest Methods used by the Suffragettes</a:t>
            </a:r>
            <a:endParaRPr lang="en-GB" sz="2000" b="1" dirty="0"/>
          </a:p>
        </p:txBody>
      </p:sp>
      <p:sp>
        <p:nvSpPr>
          <p:cNvPr id="6" name="Content Placeholder 5"/>
          <p:cNvSpPr>
            <a:spLocks noGrp="1"/>
          </p:cNvSpPr>
          <p:nvPr>
            <p:ph sz="half" idx="2"/>
          </p:nvPr>
        </p:nvSpPr>
        <p:spPr>
          <a:xfrm>
            <a:off x="4572000" y="983134"/>
            <a:ext cx="4254624" cy="1653778"/>
          </a:xfrm>
          <a:solidFill>
            <a:schemeClr val="accent3">
              <a:lumMod val="60000"/>
              <a:lumOff val="40000"/>
            </a:schemeClr>
          </a:solidFill>
        </p:spPr>
        <p:txBody>
          <a:bodyPr>
            <a:normAutofit fontScale="92500"/>
          </a:bodyPr>
          <a:lstStyle/>
          <a:p>
            <a:r>
              <a:rPr lang="en-GB" altLang="en-US" sz="2400" dirty="0"/>
              <a:t>The suffragettes gained publicity through propaganda, leaflets, newspapers, marches and demonstrations.</a:t>
            </a:r>
          </a:p>
          <a:p>
            <a:endParaRPr lang="en-GB" dirty="0"/>
          </a:p>
        </p:txBody>
      </p:sp>
      <p:pic>
        <p:nvPicPr>
          <p:cNvPr id="614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803860"/>
            <a:ext cx="4038600"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924944"/>
            <a:ext cx="2500313"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0366" y="4509120"/>
            <a:ext cx="3149826" cy="204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2742040"/>
            <a:ext cx="2420935" cy="3353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19037" y="3068960"/>
            <a:ext cx="2821115" cy="1349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7520819" y="6240617"/>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smtClean="0">
                <a:solidFill>
                  <a:schemeClr val="tx1"/>
                </a:solidFill>
              </a:rPr>
              <a:t>3</a:t>
            </a:r>
            <a:r>
              <a:rPr lang="en-GB" sz="1200" dirty="0" smtClean="0">
                <a:solidFill>
                  <a:schemeClr val="tx1"/>
                </a:solidFill>
              </a:rPr>
              <a:t>. </a:t>
            </a:r>
            <a:r>
              <a:rPr lang="en-GB" sz="1200" dirty="0" smtClean="0">
                <a:solidFill>
                  <a:schemeClr val="tx1"/>
                </a:solidFill>
              </a:rPr>
              <a:t>5</a:t>
            </a:r>
            <a:endParaRPr lang="en-GB" sz="1200" dirty="0">
              <a:solidFill>
                <a:schemeClr val="tx1"/>
              </a:solidFill>
            </a:endParaRPr>
          </a:p>
        </p:txBody>
      </p:sp>
    </p:spTree>
    <p:extLst>
      <p:ext uri="{BB962C8B-B14F-4D97-AF65-F5344CB8AC3E}">
        <p14:creationId xmlns:p14="http://schemas.microsoft.com/office/powerpoint/2010/main" val="2814697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51520" y="404664"/>
            <a:ext cx="8568952" cy="6120680"/>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dirty="0" smtClean="0"/>
              <a:t/>
            </a:r>
            <a:br>
              <a:rPr lang="en-GB" dirty="0" smtClean="0"/>
            </a:br>
            <a:r>
              <a:rPr lang="en-GB" dirty="0" smtClean="0"/>
              <a:t>Protest Methods used by the Suffragettes</a:t>
            </a:r>
            <a:endParaRPr lang="en-GB" dirty="0"/>
          </a:p>
        </p:txBody>
      </p:sp>
      <p:pic>
        <p:nvPicPr>
          <p:cNvPr id="7" name="Picture 4" descr="http://news.bbc.co.uk/nol/shared/spl/hi/pop_ups/03/uk_politics_suffragette_struggle/img/2.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55576" y="2036254"/>
            <a:ext cx="2857500" cy="3913026"/>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Police arrest a suffragette at Buckingham Pala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204864"/>
            <a:ext cx="4076452" cy="338437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527853" y="6240618"/>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smtClean="0">
                <a:solidFill>
                  <a:schemeClr val="tx1"/>
                </a:solidFill>
              </a:rPr>
              <a:t>3.6</a:t>
            </a:r>
            <a:endParaRPr lang="en-GB" sz="1200" dirty="0">
              <a:solidFill>
                <a:schemeClr val="tx1"/>
              </a:solidFill>
            </a:endParaRPr>
          </a:p>
        </p:txBody>
      </p:sp>
    </p:spTree>
    <p:extLst>
      <p:ext uri="{BB962C8B-B14F-4D97-AF65-F5344CB8AC3E}">
        <p14:creationId xmlns:p14="http://schemas.microsoft.com/office/powerpoint/2010/main" val="2685200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ed Rectangle 15"/>
          <p:cNvSpPr/>
          <p:nvPr/>
        </p:nvSpPr>
        <p:spPr>
          <a:xfrm>
            <a:off x="92763" y="0"/>
            <a:ext cx="8727709" cy="6525344"/>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 name="Group 37"/>
          <p:cNvGrpSpPr>
            <a:grpSpLocks/>
          </p:cNvGrpSpPr>
          <p:nvPr/>
        </p:nvGrpSpPr>
        <p:grpSpPr bwMode="auto">
          <a:xfrm>
            <a:off x="556742" y="2464943"/>
            <a:ext cx="3644042" cy="3931771"/>
            <a:chOff x="207404" y="2204864"/>
            <a:chExt cx="3644516" cy="4248472"/>
          </a:xfrm>
        </p:grpSpPr>
        <p:pic>
          <p:nvPicPr>
            <p:cNvPr id="6" name="Picture 2" descr="Wpilgrimage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1520" y="4365104"/>
              <a:ext cx="3600400"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descr="Wpilgimage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7404" y="2204864"/>
              <a:ext cx="3626301"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467544" y="156619"/>
            <a:ext cx="4572000" cy="2308324"/>
          </a:xfrm>
          <a:prstGeom prst="rect">
            <a:avLst/>
          </a:prstGeom>
        </p:spPr>
        <p:txBody>
          <a:bodyPr>
            <a:spAutoFit/>
          </a:bodyPr>
          <a:lstStyle/>
          <a:p>
            <a:pPr algn="ctr">
              <a:spcBef>
                <a:spcPct val="0"/>
              </a:spcBef>
            </a:pPr>
            <a:r>
              <a:rPr lang="en-GB" altLang="en-US" b="1" dirty="0"/>
              <a:t>The Suffragist Pilgrimage</a:t>
            </a:r>
          </a:p>
          <a:p>
            <a:pPr algn="ctr">
              <a:spcBef>
                <a:spcPct val="0"/>
              </a:spcBef>
            </a:pPr>
            <a:r>
              <a:rPr lang="en-GB" altLang="en-US" b="1" dirty="0"/>
              <a:t>18 June -26 July 1912</a:t>
            </a:r>
          </a:p>
          <a:p>
            <a:pPr>
              <a:spcBef>
                <a:spcPct val="0"/>
              </a:spcBef>
            </a:pPr>
            <a:r>
              <a:rPr lang="en-GB" altLang="en-US" dirty="0" smtClean="0"/>
              <a:t>In </a:t>
            </a:r>
            <a:r>
              <a:rPr lang="en-GB" altLang="en-US" dirty="0"/>
              <a:t>the summer of 1913, meetings were held across the country which finished with a march in Hyde Park on 26 July with 50,000 people.</a:t>
            </a:r>
          </a:p>
          <a:p>
            <a:pPr>
              <a:spcBef>
                <a:spcPct val="0"/>
              </a:spcBef>
            </a:pPr>
            <a:endParaRPr lang="en-GB" altLang="en-US" dirty="0"/>
          </a:p>
          <a:p>
            <a:pPr>
              <a:spcBef>
                <a:spcPct val="0"/>
              </a:spcBef>
            </a:pPr>
            <a:r>
              <a:rPr lang="en-GB" altLang="en-US" dirty="0"/>
              <a:t>Thousands of women followed a route similar to this from their home towns to London.</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3662" y="3059022"/>
            <a:ext cx="3889375" cy="3010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7527853" y="6240618"/>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smtClean="0">
                <a:solidFill>
                  <a:schemeClr val="tx1"/>
                </a:solidFill>
              </a:rPr>
              <a:t>3.7</a:t>
            </a:r>
            <a:endParaRPr lang="en-GB" sz="1200" dirty="0">
              <a:solidFill>
                <a:schemeClr val="tx1"/>
              </a:solidFill>
            </a:endParaRPr>
          </a:p>
        </p:txBody>
      </p:sp>
    </p:spTree>
    <p:extLst>
      <p:ext uri="{BB962C8B-B14F-4D97-AF65-F5344CB8AC3E}">
        <p14:creationId xmlns:p14="http://schemas.microsoft.com/office/powerpoint/2010/main" val="2422750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51520" y="116632"/>
            <a:ext cx="8568952" cy="6408712"/>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427984" y="548680"/>
            <a:ext cx="4150804" cy="1944216"/>
          </a:xfrm>
        </p:spPr>
        <p:txBody>
          <a:bodyPr>
            <a:normAutofit fontScale="90000"/>
          </a:bodyPr>
          <a:lstStyle/>
          <a:p>
            <a:r>
              <a:rPr lang="en-GB" dirty="0" smtClean="0"/>
              <a:t/>
            </a:r>
            <a:br>
              <a:rPr lang="en-GB" dirty="0" smtClean="0"/>
            </a:br>
            <a:r>
              <a:rPr lang="en-GB" sz="1600" dirty="0" smtClean="0"/>
              <a:t>The </a:t>
            </a:r>
            <a:r>
              <a:rPr lang="en-GB" sz="1600" dirty="0"/>
              <a:t>Suffragettes wanted the right for women to vote.</a:t>
            </a:r>
            <a:br>
              <a:rPr lang="en-GB" sz="1600" dirty="0"/>
            </a:br>
            <a:r>
              <a:rPr lang="en-GB" sz="1600" dirty="0"/>
              <a:t>However, Fawcett’s progress was very slow. She converted some of the members of the Labour Representation Committee (soon to be the Labour Party) but most men in Parliament believed that women simply would not understand how Parliament worked and therefore should not take part in the electoral process. </a:t>
            </a:r>
            <a:r>
              <a:rPr lang="en-GB" dirty="0"/>
              <a:t/>
            </a:r>
            <a:br>
              <a:rPr lang="en-GB" dirty="0"/>
            </a:br>
            <a:endParaRPr lang="en-GB" dirty="0"/>
          </a:p>
        </p:txBody>
      </p:sp>
      <p:sp>
        <p:nvSpPr>
          <p:cNvPr id="3" name="Content Placeholder 2"/>
          <p:cNvSpPr>
            <a:spLocks noGrp="1"/>
          </p:cNvSpPr>
          <p:nvPr>
            <p:ph sz="half" idx="1"/>
          </p:nvPr>
        </p:nvSpPr>
        <p:spPr>
          <a:xfrm>
            <a:off x="485404" y="1088740"/>
            <a:ext cx="4038600" cy="4464496"/>
          </a:xfrm>
        </p:spPr>
        <p:txBody>
          <a:bodyPr>
            <a:normAutofit fontScale="25000" lnSpcReduction="20000"/>
          </a:bodyPr>
          <a:lstStyle/>
          <a:p>
            <a:pPr marL="0" indent="0">
              <a:buNone/>
            </a:pPr>
            <a:r>
              <a:rPr lang="en-GB" sz="5600" b="1" dirty="0" smtClean="0"/>
              <a:t>The Suffragettes?????</a:t>
            </a:r>
          </a:p>
          <a:p>
            <a:pPr marL="0" indent="0">
              <a:buNone/>
            </a:pPr>
            <a:r>
              <a:rPr lang="en-GB" sz="5600" b="1" dirty="0" smtClean="0"/>
              <a:t>The </a:t>
            </a:r>
            <a:r>
              <a:rPr lang="en-GB" sz="5600" b="1" dirty="0"/>
              <a:t>move for women to have the vote had really started in 1897 when Millicent Fawcett founded </a:t>
            </a:r>
            <a:r>
              <a:rPr lang="en-GB" sz="5600" b="1" dirty="0" smtClean="0"/>
              <a:t>the National </a:t>
            </a:r>
            <a:r>
              <a:rPr lang="en-GB" sz="5600" b="1" dirty="0"/>
              <a:t>Union of Women’s Suffrage. “Suffrage” means the right to vote and that is what women wanted .</a:t>
            </a:r>
            <a:endParaRPr lang="en-GB" sz="4300" dirty="0" smtClean="0"/>
          </a:p>
          <a:p>
            <a:pPr marL="0" indent="0">
              <a:buNone/>
            </a:pPr>
            <a:endParaRPr lang="en-GB" sz="4300" dirty="0" smtClean="0"/>
          </a:p>
          <a:p>
            <a:pPr marL="0" indent="0">
              <a:buNone/>
            </a:pPr>
            <a:r>
              <a:rPr lang="en-GB" sz="5600" b="1" dirty="0" smtClean="0"/>
              <a:t>Millicent </a:t>
            </a:r>
            <a:r>
              <a:rPr lang="en-GB" sz="5600" b="1" dirty="0"/>
              <a:t>Fawcett believed </a:t>
            </a:r>
            <a:r>
              <a:rPr lang="en-GB" sz="5600" b="1" dirty="0" smtClean="0"/>
              <a:t>in:</a:t>
            </a:r>
          </a:p>
          <a:p>
            <a:r>
              <a:rPr lang="en-GB" sz="5600" dirty="0" smtClean="0"/>
              <a:t> </a:t>
            </a:r>
            <a:r>
              <a:rPr lang="en-GB" sz="5600" dirty="0"/>
              <a:t>peaceful protest</a:t>
            </a:r>
            <a:r>
              <a:rPr lang="en-GB" sz="5600" dirty="0" smtClean="0"/>
              <a:t>.</a:t>
            </a:r>
          </a:p>
          <a:p>
            <a:r>
              <a:rPr lang="en-GB" sz="5600" dirty="0" smtClean="0"/>
              <a:t>Not having any </a:t>
            </a:r>
            <a:r>
              <a:rPr lang="en-GB" sz="5600" dirty="0"/>
              <a:t>violence or trouble </a:t>
            </a:r>
            <a:r>
              <a:rPr lang="en-GB" sz="5600" dirty="0" smtClean="0"/>
              <a:t> as that would </a:t>
            </a:r>
            <a:r>
              <a:rPr lang="en-GB" sz="5600" dirty="0"/>
              <a:t>persuade men that women could not be trusted to have the right to vote. </a:t>
            </a:r>
            <a:endParaRPr lang="en-GB" sz="5600" dirty="0" smtClean="0"/>
          </a:p>
          <a:p>
            <a:r>
              <a:rPr lang="en-GB" sz="5600" dirty="0" smtClean="0"/>
              <a:t>patience </a:t>
            </a:r>
            <a:r>
              <a:rPr lang="en-GB" sz="5600" dirty="0"/>
              <a:t>and logical arguments</a:t>
            </a:r>
            <a:r>
              <a:rPr lang="en-GB" sz="5600" dirty="0" smtClean="0"/>
              <a:t>.</a:t>
            </a:r>
          </a:p>
          <a:p>
            <a:r>
              <a:rPr lang="en-GB" sz="5600" dirty="0" smtClean="0"/>
              <a:t>Arguing that  </a:t>
            </a:r>
            <a:r>
              <a:rPr lang="en-GB" sz="5600" dirty="0"/>
              <a:t>that women could hold responsible posts in society such as sitting on school boards – but could not be trusted to vote; </a:t>
            </a:r>
            <a:endParaRPr lang="en-GB" sz="5600" dirty="0" smtClean="0"/>
          </a:p>
          <a:p>
            <a:r>
              <a:rPr lang="en-GB" sz="5600" dirty="0" smtClean="0"/>
              <a:t>Arguing that </a:t>
            </a:r>
            <a:r>
              <a:rPr lang="en-GB" sz="5600" dirty="0"/>
              <a:t>if parliament made laws and if women had to obey those laws, then women should be part of the process of making those laws; </a:t>
            </a:r>
            <a:endParaRPr lang="en-GB" sz="5600" dirty="0" smtClean="0"/>
          </a:p>
          <a:p>
            <a:r>
              <a:rPr lang="en-GB" sz="5600" dirty="0" smtClean="0"/>
              <a:t>she </a:t>
            </a:r>
            <a:r>
              <a:rPr lang="en-GB" sz="5600" dirty="0"/>
              <a:t>argued that as women had to pay taxes as men, they should have the same rights as </a:t>
            </a:r>
            <a:r>
              <a:rPr lang="en-GB" sz="5600" dirty="0" smtClean="0"/>
              <a:t>men</a:t>
            </a:r>
            <a:endParaRPr lang="en-GB" sz="5600" dirty="0"/>
          </a:p>
          <a:p>
            <a:pPr marL="0" indent="0">
              <a:buNone/>
            </a:pPr>
            <a:endParaRPr lang="en-GB" sz="4300" dirty="0" smtClean="0"/>
          </a:p>
          <a:p>
            <a:pPr marL="0" indent="0">
              <a:buNone/>
            </a:pPr>
            <a:endParaRPr lang="en-GB" sz="4300" dirty="0"/>
          </a:p>
          <a:p>
            <a:endParaRPr lang="en-GB" dirty="0"/>
          </a:p>
        </p:txBody>
      </p:sp>
      <p:sp>
        <p:nvSpPr>
          <p:cNvPr id="4" name="Content Placeholder 3"/>
          <p:cNvSpPr>
            <a:spLocks noGrp="1"/>
          </p:cNvSpPr>
          <p:nvPr>
            <p:ph sz="half" idx="2"/>
          </p:nvPr>
        </p:nvSpPr>
        <p:spPr>
          <a:xfrm>
            <a:off x="4570505" y="2647453"/>
            <a:ext cx="4038600" cy="4525963"/>
          </a:xfrm>
        </p:spPr>
        <p:txBody>
          <a:bodyPr>
            <a:normAutofit fontScale="25000" lnSpcReduction="20000"/>
          </a:bodyPr>
          <a:lstStyle/>
          <a:p>
            <a:r>
              <a:rPr lang="en-GB" sz="4000" b="1" dirty="0"/>
              <a:t>The NUWSS campaigned peacefully - here Mrs Fawcett is addressing a rally</a:t>
            </a:r>
          </a:p>
        </p:txBody>
      </p:sp>
      <p:pic>
        <p:nvPicPr>
          <p:cNvPr id="8198" name="Picture 6" descr="A Suffragist rally in Hyde P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996952"/>
            <a:ext cx="3728767" cy="3168352"/>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411760" y="245644"/>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smtClean="0">
                <a:solidFill>
                  <a:schemeClr val="tx1"/>
                </a:solidFill>
              </a:rPr>
              <a:t>3.8</a:t>
            </a:r>
            <a:endParaRPr lang="en-GB" sz="1200" dirty="0">
              <a:solidFill>
                <a:schemeClr val="tx1"/>
              </a:solidFill>
            </a:endParaRPr>
          </a:p>
        </p:txBody>
      </p:sp>
    </p:spTree>
    <p:extLst>
      <p:ext uri="{BB962C8B-B14F-4D97-AF65-F5344CB8AC3E}">
        <p14:creationId xmlns:p14="http://schemas.microsoft.com/office/powerpoint/2010/main" val="25647911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07504" y="116632"/>
            <a:ext cx="8712968" cy="6660740"/>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sz="half" idx="1"/>
          </p:nvPr>
        </p:nvSpPr>
        <p:spPr>
          <a:xfrm>
            <a:off x="457200" y="476672"/>
            <a:ext cx="4978896" cy="6120680"/>
          </a:xfrm>
        </p:spPr>
        <p:txBody>
          <a:bodyPr>
            <a:normAutofit fontScale="25000" lnSpcReduction="20000"/>
          </a:bodyPr>
          <a:lstStyle/>
          <a:p>
            <a:pPr marL="0" indent="0">
              <a:buNone/>
            </a:pPr>
            <a:r>
              <a:rPr lang="en-GB" sz="5600" b="1" dirty="0" smtClean="0"/>
              <a:t>The Suffragettes </a:t>
            </a:r>
          </a:p>
          <a:p>
            <a:r>
              <a:rPr lang="en-GB" sz="5600" dirty="0" smtClean="0"/>
              <a:t>Because progress was so slow many women began to feel really angry.</a:t>
            </a:r>
          </a:p>
          <a:p>
            <a:pPr marL="0" indent="0">
              <a:buNone/>
            </a:pPr>
            <a:endParaRPr lang="en-GB" sz="5600" dirty="0" smtClean="0"/>
          </a:p>
          <a:p>
            <a:r>
              <a:rPr lang="en-GB" sz="5600" dirty="0" smtClean="0"/>
              <a:t>in </a:t>
            </a:r>
            <a:r>
              <a:rPr lang="en-GB" sz="5600" b="1" dirty="0"/>
              <a:t>1903</a:t>
            </a:r>
            <a:r>
              <a:rPr lang="en-GB" sz="5600" dirty="0"/>
              <a:t> </a:t>
            </a:r>
            <a:r>
              <a:rPr lang="en-GB" sz="5600" dirty="0" smtClean="0"/>
              <a:t>Emmeline Pankhurst and her daughters Christabel and Sylvia  founded the Social and Political Union. </a:t>
            </a:r>
            <a:endParaRPr lang="en-GB" sz="5600" dirty="0" smtClean="0">
              <a:hlinkClick r:id="rId2"/>
            </a:endParaRPr>
          </a:p>
          <a:p>
            <a:pPr marL="0" indent="0">
              <a:buNone/>
            </a:pPr>
            <a:r>
              <a:rPr lang="en-GB" sz="5600" dirty="0" smtClean="0">
                <a:hlinkClick r:id="rId2"/>
              </a:rPr>
              <a:t> </a:t>
            </a:r>
            <a:endParaRPr lang="en-GB" sz="5600" dirty="0" smtClean="0"/>
          </a:p>
          <a:p>
            <a:r>
              <a:rPr lang="en-GB" sz="5600" dirty="0" smtClean="0"/>
              <a:t>They </a:t>
            </a:r>
            <a:r>
              <a:rPr lang="en-GB" sz="5600" dirty="0"/>
              <a:t>wanted women to have the right to vote and they were not prepared to wait. </a:t>
            </a:r>
            <a:r>
              <a:rPr lang="en-GB" sz="5600" dirty="0" smtClean="0"/>
              <a:t>Members </a:t>
            </a:r>
            <a:r>
              <a:rPr lang="en-GB" sz="5600" dirty="0"/>
              <a:t>of the Suffragettes were prepared to use violence to get what they wanted.</a:t>
            </a:r>
          </a:p>
          <a:p>
            <a:endParaRPr lang="en-GB" sz="5600" dirty="0"/>
          </a:p>
          <a:p>
            <a:r>
              <a:rPr lang="en-GB" sz="5600" dirty="0"/>
              <a:t>In fact, the Suffragettes started off relatively peacefully.  </a:t>
            </a:r>
            <a:endParaRPr lang="en-GB" sz="5600" dirty="0" smtClean="0"/>
          </a:p>
          <a:p>
            <a:pPr marL="0" indent="0">
              <a:buNone/>
            </a:pPr>
            <a:endParaRPr lang="en-GB" sz="5600" dirty="0" smtClean="0"/>
          </a:p>
          <a:p>
            <a:r>
              <a:rPr lang="en-GB" sz="5600" dirty="0" smtClean="0"/>
              <a:t>It </a:t>
            </a:r>
            <a:r>
              <a:rPr lang="en-GB" sz="5600" dirty="0"/>
              <a:t>was only in 1905 that the organisation created a stir when Christabel Pankhurst and Annie Kenney interrupted a political meeting in Manchester to ask two Liberal politicians (Winston Churchill and Sir Edward Grey) if they believed women should have the right to vote. Neither man replied. As a result, the two women got out a banner which had on it “Votes for Women” and shouted at the two politicians to answer their questions. Such actions were all but unheard of then when public speakers were usually heard in silence and listened to courteously even if you did not agree with them. Pankhurst and Kenney were thrown out of the meeting and arrested for causing an obstruction and a technical assault on a police officer</a:t>
            </a:r>
            <a:r>
              <a:rPr lang="en-GB" sz="5600" dirty="0" smtClean="0"/>
              <a:t>.</a:t>
            </a:r>
          </a:p>
          <a:p>
            <a:pPr marL="0" indent="0">
              <a:buNone/>
            </a:pPr>
            <a:endParaRPr lang="en-GB" sz="5600" dirty="0"/>
          </a:p>
          <a:p>
            <a:r>
              <a:rPr lang="en-GB" sz="5600" dirty="0"/>
              <a:t>Both women refused to pay a fine preferring to go to prison to highlight the injustice of the system as it was then. </a:t>
            </a:r>
          </a:p>
          <a:p>
            <a:endParaRPr lang="en-GB" dirty="0"/>
          </a:p>
        </p:txBody>
      </p:sp>
      <p:pic>
        <p:nvPicPr>
          <p:cNvPr id="5"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580112" y="476672"/>
            <a:ext cx="2664296" cy="2454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descr="https://www.historylearningsite.co.uk/fileadmin/historyLearningSite/WpankhurstC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65366" y="3290870"/>
            <a:ext cx="2592288" cy="224143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912260" y="5899434"/>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smtClean="0">
                <a:solidFill>
                  <a:schemeClr val="tx1"/>
                </a:solidFill>
              </a:rPr>
              <a:t>3.9</a:t>
            </a:r>
            <a:endParaRPr lang="en-GB" sz="1200" dirty="0">
              <a:solidFill>
                <a:schemeClr val="tx1"/>
              </a:solidFill>
            </a:endParaRPr>
          </a:p>
        </p:txBody>
      </p:sp>
    </p:spTree>
    <p:extLst>
      <p:ext uri="{BB962C8B-B14F-4D97-AF65-F5344CB8AC3E}">
        <p14:creationId xmlns:p14="http://schemas.microsoft.com/office/powerpoint/2010/main" val="5827606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ounded Rectangle 7"/>
          <p:cNvSpPr/>
          <p:nvPr/>
        </p:nvSpPr>
        <p:spPr>
          <a:xfrm>
            <a:off x="251520" y="188640"/>
            <a:ext cx="8568952" cy="6336704"/>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prstClr val="black"/>
                </a:solidFill>
                <a:effectLst>
                  <a:outerShdw blurRad="38100" dist="38100" dir="2700000" algn="tl">
                    <a:srgbClr val="000000">
                      <a:alpha val="43137"/>
                    </a:srgbClr>
                  </a:outerShdw>
                </a:effectLst>
              </a:rPr>
              <a:t>Should the suffragettes be pardoned?</a:t>
            </a:r>
            <a:r>
              <a:rPr lang="en-GB" b="1" dirty="0">
                <a:solidFill>
                  <a:prstClr val="white"/>
                </a:solidFill>
              </a:rPr>
              <a:t>?</a:t>
            </a:r>
            <a:endParaRPr lang="en-GB" dirty="0"/>
          </a:p>
        </p:txBody>
      </p:sp>
      <p:sp>
        <p:nvSpPr>
          <p:cNvPr id="12291" name="Rectangle 3"/>
          <p:cNvSpPr>
            <a:spLocks noChangeArrowheads="1"/>
          </p:cNvSpPr>
          <p:nvPr/>
        </p:nvSpPr>
        <p:spPr bwMode="auto">
          <a:xfrm>
            <a:off x="228600" y="1676400"/>
            <a:ext cx="3962400"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2550"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50000"/>
              </a:spcBef>
              <a:buFontTx/>
              <a:buNone/>
            </a:pPr>
            <a:endParaRPr lang="en-GB" altLang="en-US" sz="2800" dirty="0"/>
          </a:p>
        </p:txBody>
      </p:sp>
      <p:sp>
        <p:nvSpPr>
          <p:cNvPr id="2" name="Rectangle 1"/>
          <p:cNvSpPr/>
          <p:nvPr/>
        </p:nvSpPr>
        <p:spPr>
          <a:xfrm>
            <a:off x="539552" y="3130705"/>
            <a:ext cx="4572000" cy="2862322"/>
          </a:xfrm>
          <a:prstGeom prst="rect">
            <a:avLst/>
          </a:prstGeom>
          <a:solidFill>
            <a:schemeClr val="bg1">
              <a:lumMod val="85000"/>
            </a:schemeClr>
          </a:solidFill>
        </p:spPr>
        <p:txBody>
          <a:bodyPr>
            <a:spAutoFit/>
          </a:bodyPr>
          <a:lstStyle/>
          <a:p>
            <a:r>
              <a:rPr lang="en-GB" dirty="0"/>
              <a:t>Sam </a:t>
            </a:r>
            <a:r>
              <a:rPr lang="en-GB" dirty="0" err="1"/>
              <a:t>Smethers</a:t>
            </a:r>
            <a:r>
              <a:rPr lang="en-GB" dirty="0"/>
              <a:t>, chief executive of the Fawcett Society, which campaigns for gender equality, said: </a:t>
            </a:r>
            <a:r>
              <a:rPr lang="en-GB" b="1" dirty="0"/>
              <a:t>“Suffragette activism was for a noble cause and many of them became political prisoners. It would be a fitting tribute to pardon them now.</a:t>
            </a:r>
          </a:p>
          <a:p>
            <a:r>
              <a:rPr lang="en-GB" b="1" dirty="0"/>
              <a:t>“They made such sacrifices so that we could all enjoy the rights we have today. In any meaningful sense of the word, they were not criminals.”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72761">
            <a:off x="6274223" y="542519"/>
            <a:ext cx="1866900" cy="2447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3356992"/>
            <a:ext cx="2664296" cy="3074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rot="20966961">
            <a:off x="637945" y="813095"/>
            <a:ext cx="4572000" cy="1200329"/>
          </a:xfrm>
          <a:prstGeom prst="rect">
            <a:avLst/>
          </a:prstGeom>
          <a:solidFill>
            <a:schemeClr val="bg1">
              <a:lumMod val="75000"/>
            </a:schemeClr>
          </a:solidFill>
        </p:spPr>
        <p:txBody>
          <a:bodyPr>
            <a:spAutoFit/>
          </a:bodyPr>
          <a:lstStyle/>
          <a:p>
            <a:r>
              <a:rPr lang="en-GB" b="1" dirty="0"/>
              <a:t>Pardon the suffragettes, say equality campaigners... but Theresa May warns it may NOT be the best way to honour the women who fought for the vote</a:t>
            </a:r>
            <a:endParaRPr lang="en-GB" dirty="0"/>
          </a:p>
        </p:txBody>
      </p:sp>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87109" y="2421855"/>
            <a:ext cx="3908425" cy="523875"/>
          </a:xfrm>
          <a:prstGeom prst="rect">
            <a:avLst/>
          </a:prstGeom>
          <a:noFill/>
          <a:ln w="9525">
            <a:solidFill>
              <a:srgbClr val="703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a:xfrm>
            <a:off x="244231" y="188640"/>
            <a:ext cx="8687440" cy="6480448"/>
          </a:xfrm>
          <a:prstGeom prst="rect">
            <a:avLst/>
          </a:prstGeom>
          <a:solidFill>
            <a:schemeClr val="bg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367" name="Picture 7" descr="Image result for twitter templa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07" y="1556791"/>
            <a:ext cx="8297526" cy="5085209"/>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306231" y="343993"/>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a:t>
            </a:r>
          </a:p>
          <a:p>
            <a:pPr algn="ctr"/>
            <a:r>
              <a:rPr lang="en-GB" sz="1200" dirty="0" smtClean="0">
                <a:solidFill>
                  <a:schemeClr val="tx1"/>
                </a:solidFill>
              </a:rPr>
              <a:t>3.1a</a:t>
            </a:r>
            <a:endParaRPr lang="en-GB" sz="1200" dirty="0">
              <a:solidFill>
                <a:schemeClr val="tx1"/>
              </a:solidFill>
            </a:endParaRPr>
          </a:p>
        </p:txBody>
      </p:sp>
      <p:sp>
        <p:nvSpPr>
          <p:cNvPr id="4" name="Rounded Rectangle 3"/>
          <p:cNvSpPr/>
          <p:nvPr/>
        </p:nvSpPr>
        <p:spPr>
          <a:xfrm>
            <a:off x="468307" y="343992"/>
            <a:ext cx="4714490" cy="1212799"/>
          </a:xfrm>
          <a:prstGeom prst="round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Plenary</a:t>
            </a:r>
            <a:r>
              <a:rPr lang="en-GB" dirty="0" smtClean="0">
                <a:solidFill>
                  <a:schemeClr val="tx1"/>
                </a:solidFill>
                <a:effectLst>
                  <a:outerShdw blurRad="38100" dist="38100" dir="2700000" algn="tl">
                    <a:srgbClr val="000000">
                      <a:alpha val="43137"/>
                    </a:srgbClr>
                  </a:outerShdw>
                </a:effectLst>
              </a:rPr>
              <a:t>: </a:t>
            </a:r>
            <a:r>
              <a:rPr lang="en-GB" dirty="0">
                <a:solidFill>
                  <a:schemeClr val="tx1"/>
                </a:solidFill>
                <a:effectLst>
                  <a:outerShdw blurRad="38100" dist="38100" dir="2700000" algn="tl">
                    <a:srgbClr val="000000">
                      <a:alpha val="43137"/>
                    </a:srgbClr>
                  </a:outerShdw>
                </a:effectLst>
              </a:rPr>
              <a:t>Write a tweet  to a friend saying what your view is on ‘Pardoning the Suffragettes 100 years on’ You have 240 characters </a:t>
            </a:r>
            <a:endParaRPr lang="en-GB" b="1" dirty="0">
              <a:solidFill>
                <a:schemeClr val="tx1"/>
              </a:solidFill>
            </a:endParaRPr>
          </a:p>
          <a:p>
            <a:pPr algn="ctr"/>
            <a:r>
              <a:rPr lang="en-GB" dirty="0" smtClean="0"/>
              <a:t> </a:t>
            </a:r>
            <a:endParaRPr lang="en-GB" dirty="0"/>
          </a:p>
        </p:txBody>
      </p:sp>
      <p:sp>
        <p:nvSpPr>
          <p:cNvPr id="14" name="Rounded Rectangle 13"/>
          <p:cNvSpPr/>
          <p:nvPr/>
        </p:nvSpPr>
        <p:spPr>
          <a:xfrm>
            <a:off x="5089330" y="5564101"/>
            <a:ext cx="1656184" cy="914400"/>
          </a:xfrm>
          <a:prstGeom prst="round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240 CHARACTERS</a:t>
            </a:r>
            <a:endParaRPr lang="en-GB" b="1" dirty="0">
              <a:solidFill>
                <a:schemeClr val="tx1"/>
              </a:solidFill>
            </a:endParaRPr>
          </a:p>
        </p:txBody>
      </p:sp>
    </p:spTree>
    <p:extLst>
      <p:ext uri="{BB962C8B-B14F-4D97-AF65-F5344CB8AC3E}">
        <p14:creationId xmlns:p14="http://schemas.microsoft.com/office/powerpoint/2010/main" val="1589557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7504" y="44624"/>
            <a:ext cx="8928992" cy="6624464"/>
          </a:xfrm>
          <a:prstGeom prst="rect">
            <a:avLst/>
          </a:prstGeom>
          <a:solidFill>
            <a:schemeClr val="bg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Callout 4"/>
          <p:cNvSpPr/>
          <p:nvPr/>
        </p:nvSpPr>
        <p:spPr>
          <a:xfrm>
            <a:off x="251520" y="1052736"/>
            <a:ext cx="8784975" cy="3960440"/>
          </a:xfrm>
          <a:prstGeom prst="wedgeEllipseCallout">
            <a:avLst>
              <a:gd name="adj1" fmla="val -15784"/>
              <a:gd name="adj2" fmla="val 45047"/>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smtClean="0">
              <a:solidFill>
                <a:schemeClr val="tx1"/>
              </a:solidFill>
            </a:endParaRPr>
          </a:p>
          <a:p>
            <a:pPr algn="ctr"/>
            <a:endParaRPr lang="en-US" sz="3200" b="1" dirty="0" smtClean="0">
              <a:solidFill>
                <a:schemeClr val="tx1"/>
              </a:solidFill>
            </a:endParaRPr>
          </a:p>
          <a:p>
            <a:pPr algn="ctr"/>
            <a:endParaRPr lang="en-US" sz="3200" b="1" dirty="0" smtClean="0">
              <a:solidFill>
                <a:schemeClr val="tx1"/>
              </a:solidFill>
            </a:endParaRPr>
          </a:p>
          <a:p>
            <a:pPr algn="ctr"/>
            <a:r>
              <a:rPr lang="en-US" sz="3200" b="1" dirty="0" smtClean="0">
                <a:solidFill>
                  <a:schemeClr val="tx1"/>
                </a:solidFill>
              </a:rPr>
              <a:t>Why did the Suffragettes feel so strongly about being able to vote?</a:t>
            </a:r>
          </a:p>
          <a:p>
            <a:pPr algn="ctr"/>
            <a:r>
              <a:rPr lang="en-US" sz="2000" dirty="0" smtClean="0">
                <a:solidFill>
                  <a:schemeClr val="tx1"/>
                </a:solidFill>
              </a:rPr>
              <a:t>1.Find  </a:t>
            </a:r>
            <a:r>
              <a:rPr lang="en-US" sz="2000" b="1" dirty="0" smtClean="0">
                <a:solidFill>
                  <a:schemeClr val="tx1"/>
                </a:solidFill>
              </a:rPr>
              <a:t>3 reasons  </a:t>
            </a:r>
            <a:r>
              <a:rPr lang="en-US" sz="2000" dirty="0" smtClean="0">
                <a:solidFill>
                  <a:schemeClr val="tx1"/>
                </a:solidFill>
              </a:rPr>
              <a:t>that would have made your group want women to have  the right to vote.</a:t>
            </a:r>
          </a:p>
          <a:p>
            <a:pPr algn="ctr"/>
            <a:r>
              <a:rPr lang="en-US" sz="2000" dirty="0" smtClean="0">
                <a:solidFill>
                  <a:schemeClr val="tx1"/>
                </a:solidFill>
              </a:rPr>
              <a:t>2. Imagine you are a man against women having the vote. Write down a comment he might have said at the time explaining his view. </a:t>
            </a:r>
          </a:p>
          <a:p>
            <a:pPr algn="ctr"/>
            <a:endParaRPr lang="en-US" sz="2400" dirty="0">
              <a:solidFill>
                <a:schemeClr val="tx1"/>
              </a:solidFill>
            </a:endParaRPr>
          </a:p>
          <a:p>
            <a:pPr algn="ctr"/>
            <a:endParaRPr lang="en-US" sz="2400" dirty="0" smtClean="0">
              <a:solidFill>
                <a:schemeClr val="tx1"/>
              </a:solidFill>
            </a:endParaRPr>
          </a:p>
          <a:p>
            <a:pPr algn="ctr"/>
            <a:endParaRPr lang="en-US" sz="2400" dirty="0">
              <a:solidFill>
                <a:schemeClr val="tx1"/>
              </a:solidFill>
            </a:endParaRPr>
          </a:p>
          <a:p>
            <a:pPr algn="ctr"/>
            <a:r>
              <a:rPr lang="en-US" sz="2400" dirty="0" smtClean="0">
                <a:solidFill>
                  <a:schemeClr val="tx1"/>
                </a:solidFill>
              </a:rPr>
              <a:t>. </a:t>
            </a:r>
          </a:p>
        </p:txBody>
      </p:sp>
      <p:sp>
        <p:nvSpPr>
          <p:cNvPr id="7" name="Rounded Rectangle 6"/>
          <p:cNvSpPr/>
          <p:nvPr/>
        </p:nvSpPr>
        <p:spPr>
          <a:xfrm>
            <a:off x="144622" y="188640"/>
            <a:ext cx="8712968" cy="801742"/>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Activity One: Use the evidence you have been given to help you discuss the following question</a:t>
            </a:r>
            <a:endParaRPr lang="en-US" sz="2800" b="1" dirty="0">
              <a:solidFill>
                <a:schemeClr val="tx1"/>
              </a:solidFill>
            </a:endParaRPr>
          </a:p>
        </p:txBody>
      </p:sp>
      <p:sp>
        <p:nvSpPr>
          <p:cNvPr id="4" name="Rounded Rectangle 3"/>
          <p:cNvSpPr/>
          <p:nvPr/>
        </p:nvSpPr>
        <p:spPr>
          <a:xfrm>
            <a:off x="323528" y="5276334"/>
            <a:ext cx="6912768" cy="1180619"/>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Because politics affects EVERYONE’S LIFE!</a:t>
            </a:r>
            <a:endParaRPr lang="en-US" sz="2800" b="1" dirty="0">
              <a:solidFill>
                <a:schemeClr val="tx1"/>
              </a:solidFill>
            </a:endParaRPr>
          </a:p>
        </p:txBody>
      </p:sp>
      <p:sp>
        <p:nvSpPr>
          <p:cNvPr id="8" name="Rectangle 7"/>
          <p:cNvSpPr/>
          <p:nvPr/>
        </p:nvSpPr>
        <p:spPr>
          <a:xfrm>
            <a:off x="7524328" y="5866644"/>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endParaRPr lang="en-GB" sz="1200" dirty="0">
              <a:solidFill>
                <a:schemeClr val="tx1"/>
              </a:solidFill>
            </a:endParaRPr>
          </a:p>
          <a:p>
            <a:pPr algn="ctr"/>
            <a:r>
              <a:rPr lang="en-GB" sz="1200" dirty="0" smtClean="0">
                <a:solidFill>
                  <a:schemeClr val="tx1"/>
                </a:solidFill>
              </a:rPr>
              <a:t>Group  Task sheet </a:t>
            </a:r>
          </a:p>
          <a:p>
            <a:pPr algn="ctr"/>
            <a:r>
              <a:rPr lang="en-GB" sz="1200" dirty="0">
                <a:solidFill>
                  <a:schemeClr val="tx1"/>
                </a:solidFill>
              </a:rPr>
              <a:t>3</a:t>
            </a:r>
            <a:r>
              <a:rPr lang="en-GB" sz="1200" dirty="0" smtClean="0">
                <a:solidFill>
                  <a:schemeClr val="tx1"/>
                </a:solidFill>
              </a:rPr>
              <a:t>.1 </a:t>
            </a:r>
            <a:endParaRPr lang="en-GB" sz="1200" dirty="0">
              <a:solidFill>
                <a:schemeClr val="tx1"/>
              </a:solidFill>
            </a:endParaRPr>
          </a:p>
        </p:txBody>
      </p:sp>
    </p:spTree>
    <p:extLst>
      <p:ext uri="{BB962C8B-B14F-4D97-AF65-F5344CB8AC3E}">
        <p14:creationId xmlns:p14="http://schemas.microsoft.com/office/powerpoint/2010/main" val="27860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4"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44231" y="188640"/>
            <a:ext cx="8687440" cy="6480448"/>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42" name="Title 1"/>
          <p:cNvSpPr>
            <a:spLocks noGrp="1"/>
          </p:cNvSpPr>
          <p:nvPr>
            <p:ph type="title"/>
          </p:nvPr>
        </p:nvSpPr>
        <p:spPr>
          <a:xfrm>
            <a:off x="457200" y="-26988"/>
            <a:ext cx="8229600" cy="1143001"/>
          </a:xfrm>
        </p:spPr>
        <p:txBody>
          <a:bodyPr>
            <a:normAutofit/>
          </a:bodyPr>
          <a:lstStyle/>
          <a:p>
            <a:pPr eaLnBrk="1" hangingPunct="1"/>
            <a:r>
              <a:rPr lang="en-GB" altLang="en-US" sz="4000" b="1" dirty="0" smtClean="0"/>
              <a:t>1900 Views of women</a:t>
            </a:r>
          </a:p>
        </p:txBody>
      </p:sp>
      <p:grpSp>
        <p:nvGrpSpPr>
          <p:cNvPr id="10243" name="Group 40"/>
          <p:cNvGrpSpPr>
            <a:grpSpLocks/>
          </p:cNvGrpSpPr>
          <p:nvPr/>
        </p:nvGrpSpPr>
        <p:grpSpPr bwMode="auto">
          <a:xfrm>
            <a:off x="586380" y="2362361"/>
            <a:ext cx="8061105" cy="4103688"/>
            <a:chOff x="179512" y="2204864"/>
            <a:chExt cx="9252520" cy="4320480"/>
          </a:xfrm>
        </p:grpSpPr>
        <p:sp>
          <p:nvSpPr>
            <p:cNvPr id="55" name="Oval 54"/>
            <p:cNvSpPr/>
            <p:nvPr/>
          </p:nvSpPr>
          <p:spPr>
            <a:xfrm>
              <a:off x="179512" y="2276733"/>
              <a:ext cx="4500680" cy="4248611"/>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GB">
                <a:ln>
                  <a:solidFill>
                    <a:schemeClr val="tx1"/>
                  </a:solidFill>
                </a:ln>
              </a:endParaRPr>
            </a:p>
          </p:txBody>
        </p:sp>
        <p:sp>
          <p:nvSpPr>
            <p:cNvPr id="54" name="Oval 53"/>
            <p:cNvSpPr/>
            <p:nvPr/>
          </p:nvSpPr>
          <p:spPr>
            <a:xfrm>
              <a:off x="4931352" y="2276733"/>
              <a:ext cx="4500680" cy="4248611"/>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GB"/>
            </a:p>
          </p:txBody>
        </p:sp>
        <p:grpSp>
          <p:nvGrpSpPr>
            <p:cNvPr id="10247" name="Group 35"/>
            <p:cNvGrpSpPr>
              <a:grpSpLocks/>
            </p:cNvGrpSpPr>
            <p:nvPr/>
          </p:nvGrpSpPr>
          <p:grpSpPr bwMode="auto">
            <a:xfrm>
              <a:off x="6372200" y="3102420"/>
              <a:ext cx="1728192" cy="2918868"/>
              <a:chOff x="5940152" y="2958404"/>
              <a:chExt cx="1728192" cy="2918868"/>
            </a:xfrm>
          </p:grpSpPr>
          <p:grpSp>
            <p:nvGrpSpPr>
              <p:cNvPr id="10266" name="Group 31"/>
              <p:cNvGrpSpPr>
                <a:grpSpLocks/>
              </p:cNvGrpSpPr>
              <p:nvPr/>
            </p:nvGrpSpPr>
            <p:grpSpPr bwMode="auto">
              <a:xfrm>
                <a:off x="5940152" y="3140968"/>
                <a:ext cx="1728192" cy="2736304"/>
                <a:chOff x="5940152" y="3140968"/>
                <a:chExt cx="1728192" cy="2736304"/>
              </a:xfrm>
            </p:grpSpPr>
            <p:sp>
              <p:nvSpPr>
                <p:cNvPr id="5" name="Oval 4"/>
                <p:cNvSpPr/>
                <p:nvPr/>
              </p:nvSpPr>
              <p:spPr>
                <a:xfrm>
                  <a:off x="6517026" y="3140550"/>
                  <a:ext cx="574805" cy="57662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8" name="Straight Connector 7"/>
                <p:cNvCxnSpPr>
                  <a:stCxn id="5" idx="4"/>
                  <a:endCxn id="9" idx="0"/>
                </p:cNvCxnSpPr>
                <p:nvPr/>
              </p:nvCxnSpPr>
              <p:spPr>
                <a:xfrm rot="16200000" flipH="1">
                  <a:off x="6374209" y="4148234"/>
                  <a:ext cx="897522" cy="3539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Isosceles Triangle 8"/>
                <p:cNvSpPr/>
                <p:nvPr/>
              </p:nvSpPr>
              <p:spPr>
                <a:xfrm>
                  <a:off x="6372060" y="4614694"/>
                  <a:ext cx="935534" cy="646819"/>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7" name="Straight Connector 16"/>
                <p:cNvCxnSpPr/>
                <p:nvPr/>
              </p:nvCxnSpPr>
              <p:spPr>
                <a:xfrm>
                  <a:off x="5940534" y="4148384"/>
                  <a:ext cx="17277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6988100" y="5484596"/>
                  <a:ext cx="576621" cy="2073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6191631" y="5480383"/>
                  <a:ext cx="576621" cy="2157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0267" name="Picture 6" descr="Peoples-History-Museum_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45965">
                <a:off x="6328026" y="2958404"/>
                <a:ext cx="965216" cy="81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cxnSp>
          <p:nvCxnSpPr>
            <p:cNvPr id="16" name="Straight Connector 15"/>
            <p:cNvCxnSpPr/>
            <p:nvPr/>
          </p:nvCxnSpPr>
          <p:spPr>
            <a:xfrm>
              <a:off x="1187529" y="4148662"/>
              <a:ext cx="2735806"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grpSp>
          <p:nvGrpSpPr>
            <p:cNvPr id="10249" name="Group 38"/>
            <p:cNvGrpSpPr>
              <a:grpSpLocks/>
            </p:cNvGrpSpPr>
            <p:nvPr/>
          </p:nvGrpSpPr>
          <p:grpSpPr bwMode="auto">
            <a:xfrm>
              <a:off x="1691680" y="2996952"/>
              <a:ext cx="1368152" cy="2846859"/>
              <a:chOff x="971600" y="3030413"/>
              <a:chExt cx="1368152" cy="2846859"/>
            </a:xfrm>
          </p:grpSpPr>
          <p:sp>
            <p:nvSpPr>
              <p:cNvPr id="4" name="Oval 3"/>
              <p:cNvSpPr/>
              <p:nvPr/>
            </p:nvSpPr>
            <p:spPr>
              <a:xfrm>
                <a:off x="1402983" y="3140862"/>
                <a:ext cx="576491" cy="57662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7" name="Straight Connector 6"/>
              <p:cNvCxnSpPr>
                <a:stCxn id="4" idx="4"/>
              </p:cNvCxnSpPr>
              <p:nvPr/>
            </p:nvCxnSpPr>
            <p:spPr>
              <a:xfrm rot="5400000">
                <a:off x="1223247" y="4185466"/>
                <a:ext cx="935965"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rot="19891493">
                <a:off x="1797425" y="4584922"/>
                <a:ext cx="273075" cy="999476"/>
              </a:xfrm>
              <a:prstGeom prst="rect">
                <a:avLst/>
              </a:prstGeom>
              <a:solidFill>
                <a:schemeClr val="tx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3" name="Rectangle 12"/>
              <p:cNvSpPr/>
              <p:nvPr/>
            </p:nvSpPr>
            <p:spPr>
              <a:xfrm rot="1816111">
                <a:off x="1306902" y="4568208"/>
                <a:ext cx="229248" cy="1032904"/>
              </a:xfrm>
              <a:prstGeom prst="rect">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14" name="Rectangle 13"/>
              <p:cNvSpPr/>
              <p:nvPr/>
            </p:nvSpPr>
            <p:spPr>
              <a:xfrm>
                <a:off x="1402983" y="4581579"/>
                <a:ext cx="576491" cy="287475"/>
              </a:xfrm>
              <a:prstGeom prst="rect">
                <a:avLst/>
              </a:prstGeom>
              <a:solidFill>
                <a:schemeClr val="tx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9" name="Straight Connector 18"/>
              <p:cNvCxnSpPr/>
              <p:nvPr/>
            </p:nvCxnSpPr>
            <p:spPr>
              <a:xfrm rot="16200000" flipH="1">
                <a:off x="2016715" y="5553401"/>
                <a:ext cx="431212" cy="215763"/>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827271" y="5444453"/>
                <a:ext cx="576622" cy="288246"/>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pic>
            <p:nvPicPr>
              <p:cNvPr id="10265" name="Picture 6" descr="Peoples-History-Museum_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45965">
                <a:off x="1215458" y="3030413"/>
                <a:ext cx="965216" cy="81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pic>
          <p:nvPicPr>
            <p:cNvPr id="10250" name="Picture 7" descr="C:\Users\RBK\AppData\Local\Microsoft\Windows\Temporary Internet Files\Content.IE5\JGZ9BG30\MC900059817[1].wmf"/>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3563888" y="2564904"/>
              <a:ext cx="730606" cy="75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Picture 8" descr="C:\Users\RBK\AppData\Local\Microsoft\Windows\Temporary Internet Files\Content.IE5\FMXHUEEO\MC900199251[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3491880" y="5229200"/>
              <a:ext cx="1317718" cy="1025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Picture 10" descr="C:\Users\RBK\AppData\Local\Microsoft\Windows\Temporary Internet Files\Content.IE5\JNLBZBYF\MC90032926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7544" y="4513716"/>
              <a:ext cx="639778" cy="179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3" name="Picture 11" descr="C:\Users\RBK\AppData\Local\Microsoft\Windows\Temporary Internet Files\Content.IE5\FMXHUEEO\MC90043153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2348880"/>
              <a:ext cx="983869" cy="110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4" name="Picture 12" descr="C:\Program Files (x86)\Microsoft Office\MEDIA\CAGCAT10\j0185604.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80112" y="2492896"/>
              <a:ext cx="922630" cy="923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5" name="Picture 14" descr="C:\Users\RBK\AppData\Local\Microsoft\Windows\Temporary Internet Files\Content.IE5\JNLBZBYF\MC900138295[1].wmf"/>
            <p:cNvPicPr>
              <a:picLocks noChangeAspect="1" noChangeArrowheads="1"/>
            </p:cNvPicPr>
            <p:nvPr/>
          </p:nvPicPr>
          <p:blipFill>
            <a:blip r:embed="rId8" cstate="print">
              <a:grayscl/>
              <a:extLst>
                <a:ext uri="{28A0092B-C50C-407E-A947-70E740481C1C}">
                  <a14:useLocalDpi xmlns:a14="http://schemas.microsoft.com/office/drawing/2010/main" val="0"/>
                </a:ext>
              </a:extLst>
            </a:blip>
            <a:srcRect/>
            <a:stretch>
              <a:fillRect/>
            </a:stretch>
          </p:blipFill>
          <p:spPr bwMode="auto">
            <a:xfrm>
              <a:off x="8316416" y="4941168"/>
              <a:ext cx="827584" cy="1383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6" name="Picture 15" descr="C:\Users\RBK\AppData\Local\Microsoft\Windows\Temporary Internet Files\Content.IE5\JGZ9BG30\MC900436328[1].png"/>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5004048" y="5085184"/>
              <a:ext cx="1282452" cy="128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7" name="Picture 16" descr="C:\Users\RBK\AppData\Local\Microsoft\Windows\Temporary Internet Files\Content.IE5\FMXHUEEO\MC900353213[1].wmf"/>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a:stretch>
              <a:fillRect/>
            </a:stretch>
          </p:blipFill>
          <p:spPr bwMode="auto">
            <a:xfrm>
              <a:off x="7877105" y="2204864"/>
              <a:ext cx="1266895" cy="120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Content Placeholder 2"/>
          <p:cNvSpPr>
            <a:spLocks noGrp="1"/>
          </p:cNvSpPr>
          <p:nvPr>
            <p:ph idx="1"/>
          </p:nvPr>
        </p:nvSpPr>
        <p:spPr>
          <a:xfrm>
            <a:off x="468313" y="1052513"/>
            <a:ext cx="8229600" cy="1325562"/>
          </a:xfrm>
          <a:solidFill>
            <a:schemeClr val="bg1"/>
          </a:solidFill>
        </p:spPr>
        <p:txBody>
          <a:bodyPr/>
          <a:lstStyle/>
          <a:p>
            <a:pPr marL="0" indent="0" algn="ctr" eaLnBrk="1" hangingPunct="1">
              <a:buFont typeface="Arial" pitchFamily="34" charset="0"/>
              <a:buNone/>
            </a:pPr>
            <a:r>
              <a:rPr lang="en-GB" altLang="en-US" dirty="0" smtClean="0"/>
              <a:t>Many in Victorian society believed that men and women had very different roles.</a:t>
            </a:r>
          </a:p>
          <a:p>
            <a:pPr marL="0" indent="0" algn="ctr" eaLnBrk="1" hangingPunct="1">
              <a:buFont typeface="Arial" pitchFamily="34" charset="0"/>
              <a:buNone/>
            </a:pPr>
            <a:endParaRPr lang="en-GB" altLang="en-US" dirty="0" smtClean="0"/>
          </a:p>
        </p:txBody>
      </p:sp>
      <p:sp>
        <p:nvSpPr>
          <p:cNvPr id="2" name="Rectangle 1"/>
          <p:cNvSpPr/>
          <p:nvPr/>
        </p:nvSpPr>
        <p:spPr>
          <a:xfrm>
            <a:off x="7306231" y="401342"/>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3.1.1 </a:t>
            </a:r>
            <a:endParaRPr lang="en-GB" sz="1200" dirty="0">
              <a:solidFill>
                <a:schemeClr val="tx1"/>
              </a:solidFill>
            </a:endParaRPr>
          </a:p>
        </p:txBody>
      </p:sp>
    </p:spTree>
    <p:extLst>
      <p:ext uri="{BB962C8B-B14F-4D97-AF65-F5344CB8AC3E}">
        <p14:creationId xmlns:p14="http://schemas.microsoft.com/office/powerpoint/2010/main" val="3190034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4231" y="188640"/>
            <a:ext cx="8687440" cy="6480448"/>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266" name="Group 42"/>
          <p:cNvGrpSpPr>
            <a:grpSpLocks/>
          </p:cNvGrpSpPr>
          <p:nvPr/>
        </p:nvGrpSpPr>
        <p:grpSpPr bwMode="auto">
          <a:xfrm>
            <a:off x="540002" y="1859972"/>
            <a:ext cx="8265840" cy="4319588"/>
            <a:chOff x="0" y="1772816"/>
            <a:chExt cx="9504040" cy="4608512"/>
          </a:xfrm>
        </p:grpSpPr>
        <p:sp>
          <p:nvSpPr>
            <p:cNvPr id="5" name="Oval 4"/>
            <p:cNvSpPr/>
            <p:nvPr/>
          </p:nvSpPr>
          <p:spPr>
            <a:xfrm>
              <a:off x="0" y="1845645"/>
              <a:ext cx="4500563" cy="4247757"/>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GB"/>
            </a:p>
          </p:txBody>
        </p:sp>
        <p:sp>
          <p:nvSpPr>
            <p:cNvPr id="6" name="Oval 5"/>
            <p:cNvSpPr/>
            <p:nvPr/>
          </p:nvSpPr>
          <p:spPr>
            <a:xfrm>
              <a:off x="4823865" y="1845645"/>
              <a:ext cx="4500563" cy="4247757"/>
            </a:xfrm>
            <a:prstGeom prst="ellipse">
              <a:avLst/>
            </a:prstGeom>
            <a:ln>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GB"/>
            </a:p>
          </p:txBody>
        </p:sp>
        <p:grpSp>
          <p:nvGrpSpPr>
            <p:cNvPr id="11270" name="Group 31"/>
            <p:cNvGrpSpPr>
              <a:grpSpLocks/>
            </p:cNvGrpSpPr>
            <p:nvPr/>
          </p:nvGrpSpPr>
          <p:grpSpPr bwMode="auto">
            <a:xfrm>
              <a:off x="6156176" y="2852936"/>
              <a:ext cx="1728192" cy="2736304"/>
              <a:chOff x="5940152" y="3140968"/>
              <a:chExt cx="1728192" cy="2736304"/>
            </a:xfrm>
          </p:grpSpPr>
          <p:sp>
            <p:nvSpPr>
              <p:cNvPr id="28" name="Oval 4"/>
              <p:cNvSpPr/>
              <p:nvPr/>
            </p:nvSpPr>
            <p:spPr>
              <a:xfrm>
                <a:off x="6516860" y="3141418"/>
                <a:ext cx="574758" cy="5758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29" name="Straight Connector 28"/>
              <p:cNvCxnSpPr>
                <a:endCxn id="30" idx="0"/>
              </p:cNvCxnSpPr>
              <p:nvPr/>
            </p:nvCxnSpPr>
            <p:spPr>
              <a:xfrm rot="16200000" flipH="1">
                <a:off x="6373374" y="4148136"/>
                <a:ext cx="897652" cy="359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Isosceles Triangle 29"/>
              <p:cNvSpPr/>
              <p:nvPr/>
            </p:nvSpPr>
            <p:spPr>
              <a:xfrm>
                <a:off x="6373170" y="4614923"/>
                <a:ext cx="935692" cy="646987"/>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31" name="Straight Connector 30"/>
              <p:cNvCxnSpPr/>
              <p:nvPr/>
            </p:nvCxnSpPr>
            <p:spPr>
              <a:xfrm>
                <a:off x="5940390" y="4149160"/>
                <a:ext cx="17276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6988436" y="5484445"/>
                <a:ext cx="575852" cy="2086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6193012" y="5481023"/>
                <a:ext cx="575852" cy="215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1271" name="Picture 6" descr="Peoples-History-Museum_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45965">
              <a:off x="6544050" y="2670372"/>
              <a:ext cx="965216" cy="81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cxnSp>
          <p:nvCxnSpPr>
            <p:cNvPr id="8" name="Straight Connector 7"/>
            <p:cNvCxnSpPr/>
            <p:nvPr/>
          </p:nvCxnSpPr>
          <p:spPr>
            <a:xfrm>
              <a:off x="756081" y="3717164"/>
              <a:ext cx="27352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1907308" y="2675550"/>
              <a:ext cx="576469" cy="5758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9" name="Straight Connector 6"/>
            <p:cNvCxnSpPr>
              <a:stCxn id="18" idx="4"/>
            </p:cNvCxnSpPr>
            <p:nvPr/>
          </p:nvCxnSpPr>
          <p:spPr>
            <a:xfrm rot="5400000">
              <a:off x="1728094" y="3719705"/>
              <a:ext cx="93660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rot="19891493">
              <a:off x="2300743" y="4120261"/>
              <a:ext cx="273694" cy="99927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1" name="Rectangle 20"/>
            <p:cNvSpPr/>
            <p:nvPr/>
          </p:nvSpPr>
          <p:spPr>
            <a:xfrm rot="1816111">
              <a:off x="1811515" y="4103324"/>
              <a:ext cx="227509" cy="1033147"/>
            </a:xfrm>
            <a:prstGeom prst="rect">
              <a:avLst/>
            </a:prstGeom>
            <a:solidFill>
              <a:srgbClr val="0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2" name="Rectangle 21"/>
            <p:cNvSpPr/>
            <p:nvPr/>
          </p:nvSpPr>
          <p:spPr>
            <a:xfrm>
              <a:off x="1907308" y="4115180"/>
              <a:ext cx="576469" cy="28792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23" name="Straight Connector 22"/>
            <p:cNvCxnSpPr/>
            <p:nvPr/>
          </p:nvCxnSpPr>
          <p:spPr>
            <a:xfrm rot="16200000" flipH="1">
              <a:off x="2518443" y="5087982"/>
              <a:ext cx="433583" cy="215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1331155" y="4980079"/>
              <a:ext cx="577546" cy="2873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280" name="Picture 6" descr="Peoples-History-Museum_LOGO_BLAC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45965">
              <a:off x="1719514" y="2454349"/>
              <a:ext cx="965216" cy="813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1281" name="Picture 7" descr="C:\Users\RBK\AppData\Local\Microsoft\Windows\Temporary Internet Files\Content.IE5\JGZ9BG30\MC900059817[1].wmf"/>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3347864" y="2132856"/>
              <a:ext cx="730606" cy="75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8" descr="C:\Users\RBK\AppData\Local\Microsoft\Windows\Temporary Internet Files\Content.IE5\FMXHUEEO\MC900199251[1].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3275856" y="4797152"/>
              <a:ext cx="1317718" cy="1025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3" name="Picture 10" descr="C:\Users\RBK\AppData\Local\Microsoft\Windows\Temporary Internet Files\Content.IE5\JNLBZBYF\MC900329263[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4081668"/>
              <a:ext cx="639778" cy="179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4" name="Picture 11" descr="C:\Users\RBK\AppData\Local\Microsoft\Windows\Temporary Internet Files\Content.IE5\FMXHUEEO\MC900431530[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504" y="1916832"/>
              <a:ext cx="983869" cy="110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5" name="Picture 12" descr="C:\Program Files (x86)\Microsoft Office\MEDIA\CAGCAT10\j0185604.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64088" y="2060848"/>
              <a:ext cx="922630" cy="923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6" name="Picture 14" descr="C:\Users\RBK\AppData\Local\Microsoft\Windows\Temporary Internet Files\Content.IE5\JNLBZBYF\MC900138295[1].wmf"/>
            <p:cNvPicPr>
              <a:picLocks noChangeAspect="1" noChangeArrowheads="1"/>
            </p:cNvPicPr>
            <p:nvPr/>
          </p:nvPicPr>
          <p:blipFill>
            <a:blip r:embed="rId8" cstate="print">
              <a:grayscl/>
              <a:extLst>
                <a:ext uri="{28A0092B-C50C-407E-A947-70E740481C1C}">
                  <a14:useLocalDpi xmlns:a14="http://schemas.microsoft.com/office/drawing/2010/main" val="0"/>
                </a:ext>
              </a:extLst>
            </a:blip>
            <a:srcRect/>
            <a:stretch>
              <a:fillRect/>
            </a:stretch>
          </p:blipFill>
          <p:spPr bwMode="auto">
            <a:xfrm>
              <a:off x="8100392" y="4509120"/>
              <a:ext cx="827584" cy="1383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7" name="Picture 15" descr="C:\Users\RBK\AppData\Local\Microsoft\Windows\Temporary Internet Files\Content.IE5\JGZ9BG30\MC900436328[1].png"/>
            <p:cNvPicPr>
              <a:picLocks noChangeAspect="1" noChangeArrowheads="1"/>
            </p:cNvPicPr>
            <p:nvPr/>
          </p:nvPicPr>
          <p:blipFill>
            <a:blip r:embed="rId9">
              <a:grayscl/>
              <a:extLst>
                <a:ext uri="{28A0092B-C50C-407E-A947-70E740481C1C}">
                  <a14:useLocalDpi xmlns:a14="http://schemas.microsoft.com/office/drawing/2010/main" val="0"/>
                </a:ext>
              </a:extLst>
            </a:blip>
            <a:srcRect/>
            <a:stretch>
              <a:fillRect/>
            </a:stretch>
          </p:blipFill>
          <p:spPr bwMode="auto">
            <a:xfrm>
              <a:off x="4788024" y="4653136"/>
              <a:ext cx="1282452" cy="1282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8" name="Picture 16" descr="C:\Users\RBK\AppData\Local\Microsoft\Windows\Temporary Internet Files\Content.IE5\FMXHUEEO\MC900353213[1].wmf"/>
            <p:cNvPicPr>
              <a:picLocks noChangeAspect="1" noChangeArrowheads="1"/>
            </p:cNvPicPr>
            <p:nvPr/>
          </p:nvPicPr>
          <p:blipFill>
            <a:blip r:embed="rId10" cstate="print">
              <a:grayscl/>
              <a:extLst>
                <a:ext uri="{28A0092B-C50C-407E-A947-70E740481C1C}">
                  <a14:useLocalDpi xmlns:a14="http://schemas.microsoft.com/office/drawing/2010/main" val="0"/>
                </a:ext>
              </a:extLst>
            </a:blip>
            <a:srcRect/>
            <a:stretch>
              <a:fillRect/>
            </a:stretch>
          </p:blipFill>
          <p:spPr bwMode="auto">
            <a:xfrm>
              <a:off x="7661081" y="1772816"/>
              <a:ext cx="1266895" cy="120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9" name="TextBox 34"/>
            <p:cNvSpPr txBox="1">
              <a:spLocks noChangeArrowheads="1"/>
            </p:cNvSpPr>
            <p:nvPr/>
          </p:nvSpPr>
          <p:spPr bwMode="auto">
            <a:xfrm>
              <a:off x="2699792" y="3068960"/>
              <a:ext cx="22322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2000" b="1"/>
                <a:t>Money &amp; Finance</a:t>
              </a:r>
            </a:p>
          </p:txBody>
        </p:sp>
        <p:sp>
          <p:nvSpPr>
            <p:cNvPr id="11290" name="TextBox 35"/>
            <p:cNvSpPr txBox="1">
              <a:spLocks noChangeArrowheads="1"/>
            </p:cNvSpPr>
            <p:nvPr/>
          </p:nvSpPr>
          <p:spPr bwMode="auto">
            <a:xfrm>
              <a:off x="2909020" y="5843668"/>
              <a:ext cx="16561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2000" b="1"/>
                <a:t>Law &amp;Order</a:t>
              </a:r>
            </a:p>
          </p:txBody>
        </p:sp>
        <p:sp>
          <p:nvSpPr>
            <p:cNvPr id="11291" name="TextBox 36"/>
            <p:cNvSpPr txBox="1">
              <a:spLocks noChangeArrowheads="1"/>
            </p:cNvSpPr>
            <p:nvPr/>
          </p:nvSpPr>
          <p:spPr bwMode="auto">
            <a:xfrm>
              <a:off x="0" y="5949280"/>
              <a:ext cx="2376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2000" b="1"/>
                <a:t>Politics &amp; Power</a:t>
              </a:r>
            </a:p>
          </p:txBody>
        </p:sp>
        <p:sp>
          <p:nvSpPr>
            <p:cNvPr id="11292" name="TextBox 37"/>
            <p:cNvSpPr txBox="1">
              <a:spLocks noChangeArrowheads="1"/>
            </p:cNvSpPr>
            <p:nvPr/>
          </p:nvSpPr>
          <p:spPr bwMode="auto">
            <a:xfrm>
              <a:off x="0" y="3284984"/>
              <a:ext cx="23762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2000" b="1"/>
                <a:t>Business &amp; Trade</a:t>
              </a:r>
            </a:p>
          </p:txBody>
        </p:sp>
        <p:sp>
          <p:nvSpPr>
            <p:cNvPr id="11293" name="TextBox 38"/>
            <p:cNvSpPr txBox="1">
              <a:spLocks noChangeArrowheads="1"/>
            </p:cNvSpPr>
            <p:nvPr/>
          </p:nvSpPr>
          <p:spPr bwMode="auto">
            <a:xfrm>
              <a:off x="5003909" y="5949280"/>
              <a:ext cx="1296283"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1800" b="1"/>
                <a:t>Cooking</a:t>
              </a:r>
            </a:p>
          </p:txBody>
        </p:sp>
        <p:sp>
          <p:nvSpPr>
            <p:cNvPr id="11294" name="TextBox 39"/>
            <p:cNvSpPr txBox="1">
              <a:spLocks noChangeArrowheads="1"/>
            </p:cNvSpPr>
            <p:nvPr/>
          </p:nvSpPr>
          <p:spPr bwMode="auto">
            <a:xfrm>
              <a:off x="5076056" y="3068960"/>
              <a:ext cx="1584176"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1800" b="1"/>
                <a:t>Household</a:t>
              </a:r>
            </a:p>
          </p:txBody>
        </p:sp>
        <p:sp>
          <p:nvSpPr>
            <p:cNvPr id="11295" name="TextBox 40"/>
            <p:cNvSpPr txBox="1">
              <a:spLocks noChangeArrowheads="1"/>
            </p:cNvSpPr>
            <p:nvPr/>
          </p:nvSpPr>
          <p:spPr bwMode="auto">
            <a:xfrm>
              <a:off x="7884368" y="3068960"/>
              <a:ext cx="15841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1800" b="1"/>
                <a:t>Cleaning</a:t>
              </a:r>
            </a:p>
          </p:txBody>
        </p:sp>
        <p:sp>
          <p:nvSpPr>
            <p:cNvPr id="11296" name="TextBox 41"/>
            <p:cNvSpPr txBox="1">
              <a:spLocks noChangeArrowheads="1"/>
            </p:cNvSpPr>
            <p:nvPr/>
          </p:nvSpPr>
          <p:spPr bwMode="auto">
            <a:xfrm>
              <a:off x="7308304" y="6011996"/>
              <a:ext cx="219573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en-GB" altLang="en-US" sz="1800" b="1"/>
                <a:t>Care of Children</a:t>
              </a:r>
            </a:p>
          </p:txBody>
        </p:sp>
      </p:grpSp>
      <p:sp>
        <p:nvSpPr>
          <p:cNvPr id="11267" name="TextBox 33"/>
          <p:cNvSpPr txBox="1">
            <a:spLocks noChangeArrowheads="1"/>
          </p:cNvSpPr>
          <p:nvPr/>
        </p:nvSpPr>
        <p:spPr bwMode="auto">
          <a:xfrm>
            <a:off x="431782" y="260648"/>
            <a:ext cx="8342143" cy="15696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ctr" eaLnBrk="1" hangingPunct="1">
              <a:spcBef>
                <a:spcPct val="0"/>
              </a:spcBef>
              <a:buFontTx/>
              <a:buNone/>
            </a:pPr>
            <a:r>
              <a:rPr lang="en-GB" altLang="en-US" sz="4000" b="1" dirty="0"/>
              <a:t> </a:t>
            </a:r>
            <a:r>
              <a:rPr lang="en-GB" altLang="en-US" sz="2800" b="1" dirty="0"/>
              <a:t>Separate Spheres</a:t>
            </a:r>
          </a:p>
          <a:p>
            <a:pPr algn="ctr" eaLnBrk="1" hangingPunct="1">
              <a:spcBef>
                <a:spcPct val="0"/>
              </a:spcBef>
              <a:buFontTx/>
              <a:buNone/>
            </a:pPr>
            <a:r>
              <a:rPr lang="en-GB" altLang="en-US" sz="2800" dirty="0"/>
              <a:t> At the start of the 20th century men and women had very different lives. </a:t>
            </a:r>
          </a:p>
        </p:txBody>
      </p:sp>
      <p:sp>
        <p:nvSpPr>
          <p:cNvPr id="43" name="Rectangle 42"/>
          <p:cNvSpPr/>
          <p:nvPr/>
        </p:nvSpPr>
        <p:spPr>
          <a:xfrm>
            <a:off x="7306231" y="401342"/>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3.1.2 </a:t>
            </a:r>
            <a:endParaRPr lang="en-GB" sz="1200" dirty="0">
              <a:solidFill>
                <a:schemeClr val="tx1"/>
              </a:solidFill>
            </a:endParaRPr>
          </a:p>
        </p:txBody>
      </p:sp>
    </p:spTree>
    <p:extLst>
      <p:ext uri="{BB962C8B-B14F-4D97-AF65-F5344CB8AC3E}">
        <p14:creationId xmlns:p14="http://schemas.microsoft.com/office/powerpoint/2010/main" val="13080070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1127" y="200536"/>
            <a:ext cx="8687440" cy="6480448"/>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6156176" y="1196752"/>
            <a:ext cx="2448272" cy="994122"/>
          </a:xfrm>
          <a:solidFill>
            <a:schemeClr val="accent4">
              <a:lumMod val="60000"/>
              <a:lumOff val="40000"/>
            </a:schemeClr>
          </a:solidFill>
        </p:spPr>
        <p:txBody>
          <a:bodyPr>
            <a:normAutofit fontScale="90000"/>
          </a:bodyPr>
          <a:lstStyle/>
          <a:p>
            <a:r>
              <a:rPr lang="en-GB" altLang="en-US" sz="2400" b="1" dirty="0"/>
              <a:t>Women's position </a:t>
            </a:r>
            <a:r>
              <a:rPr lang="en-GB" altLang="en-US" sz="2400" b="1" dirty="0" smtClean="0"/>
              <a:t/>
            </a:r>
            <a:br>
              <a:rPr lang="en-GB" altLang="en-US" sz="2400" b="1" dirty="0" smtClean="0"/>
            </a:br>
            <a:r>
              <a:rPr lang="en-GB" altLang="en-US" sz="2400" b="1" dirty="0" smtClean="0"/>
              <a:t>in society in 1900 </a:t>
            </a:r>
            <a:endParaRPr lang="en-GB" sz="2400" dirty="0"/>
          </a:p>
        </p:txBody>
      </p:sp>
      <p:sp>
        <p:nvSpPr>
          <p:cNvPr id="3" name="Content Placeholder 2"/>
          <p:cNvSpPr>
            <a:spLocks noGrp="1"/>
          </p:cNvSpPr>
          <p:nvPr>
            <p:ph sz="half" idx="1"/>
          </p:nvPr>
        </p:nvSpPr>
        <p:spPr>
          <a:xfrm>
            <a:off x="467544" y="3645024"/>
            <a:ext cx="4038600" cy="2736440"/>
          </a:xfrm>
          <a:solidFill>
            <a:schemeClr val="accent4">
              <a:lumMod val="20000"/>
              <a:lumOff val="80000"/>
            </a:schemeClr>
          </a:solidFill>
        </p:spPr>
        <p:txBody>
          <a:bodyPr>
            <a:normAutofit fontScale="32500" lnSpcReduction="20000"/>
          </a:bodyPr>
          <a:lstStyle/>
          <a:p>
            <a:pPr marL="0" indent="0">
              <a:buNone/>
              <a:defRPr/>
            </a:pPr>
            <a:r>
              <a:rPr lang="en-GB" altLang="en-US" sz="3700" b="1" dirty="0" smtClean="0"/>
              <a:t>2. </a:t>
            </a:r>
            <a:r>
              <a:rPr lang="en-GB" altLang="en-US" sz="3700" b="1" u="sng" dirty="0" smtClean="0"/>
              <a:t>Women </a:t>
            </a:r>
            <a:r>
              <a:rPr lang="en-GB" altLang="en-US" sz="3700" b="1" u="sng" dirty="0"/>
              <a:t>and </a:t>
            </a:r>
            <a:r>
              <a:rPr lang="en-GB" altLang="en-US" sz="3700" b="1" u="sng" dirty="0" smtClean="0"/>
              <a:t>Employment</a:t>
            </a:r>
          </a:p>
          <a:p>
            <a:pPr marL="0" indent="0">
              <a:buNone/>
              <a:defRPr/>
            </a:pPr>
            <a:r>
              <a:rPr lang="en-GB" sz="3700" dirty="0" smtClean="0"/>
              <a:t>Work </a:t>
            </a:r>
            <a:r>
              <a:rPr lang="en-GB" sz="3700" dirty="0"/>
              <a:t>opportunities for women were improving at the start of the 20th century. It was becoming socially acceptable for women to become nurses, teachers and have jobs in clerical </a:t>
            </a:r>
            <a:r>
              <a:rPr lang="en-GB" sz="3700" dirty="0" smtClean="0"/>
              <a:t>work.                            </a:t>
            </a:r>
            <a:r>
              <a:rPr lang="en-GB" sz="3700" b="1" dirty="0" smtClean="0"/>
              <a:t>BUT</a:t>
            </a:r>
            <a:endParaRPr lang="en-GB" sz="3700" b="1" dirty="0"/>
          </a:p>
          <a:p>
            <a:pPr marL="173038" indent="-173038">
              <a:spcBef>
                <a:spcPts val="600"/>
              </a:spcBef>
              <a:defRPr/>
            </a:pPr>
            <a:r>
              <a:rPr lang="en-GB" sz="3700" dirty="0"/>
              <a:t>Marriage bars in employment meant that once a woman got married they could not keep their job.</a:t>
            </a:r>
          </a:p>
          <a:p>
            <a:pPr marL="173038" indent="-173038">
              <a:spcBef>
                <a:spcPts val="600"/>
              </a:spcBef>
              <a:buNone/>
              <a:defRPr/>
            </a:pPr>
            <a:endParaRPr lang="en-GB" sz="3700" dirty="0"/>
          </a:p>
          <a:p>
            <a:pPr marL="173038" indent="-173038">
              <a:spcBef>
                <a:spcPts val="600"/>
              </a:spcBef>
              <a:defRPr/>
            </a:pPr>
            <a:r>
              <a:rPr lang="en-GB" sz="3700" dirty="0"/>
              <a:t>Limited access to education meant that women's job were often seen as low skilled and  paid less than men even if it was the same job.</a:t>
            </a:r>
          </a:p>
          <a:p>
            <a:pPr marL="173038" indent="-173038">
              <a:spcBef>
                <a:spcPts val="600"/>
              </a:spcBef>
              <a:buNone/>
              <a:defRPr/>
            </a:pPr>
            <a:endParaRPr lang="en-GB" sz="3700" dirty="0"/>
          </a:p>
          <a:p>
            <a:pPr marL="173038" indent="-173038">
              <a:spcBef>
                <a:spcPts val="600"/>
              </a:spcBef>
              <a:defRPr/>
            </a:pPr>
            <a:r>
              <a:rPr lang="en-GB" sz="3700" dirty="0"/>
              <a:t>Most working women were poorly paid, and worked in poor conditions. </a:t>
            </a:r>
          </a:p>
          <a:p>
            <a:endParaRPr lang="en-GB" dirty="0"/>
          </a:p>
        </p:txBody>
      </p:sp>
      <p:sp>
        <p:nvSpPr>
          <p:cNvPr id="4" name="Content Placeholder 3"/>
          <p:cNvSpPr>
            <a:spLocks noGrp="1"/>
          </p:cNvSpPr>
          <p:nvPr>
            <p:ph sz="half" idx="2"/>
          </p:nvPr>
        </p:nvSpPr>
        <p:spPr>
          <a:xfrm>
            <a:off x="4858746" y="3645024"/>
            <a:ext cx="3907087" cy="2880320"/>
          </a:xfrm>
          <a:solidFill>
            <a:schemeClr val="accent4">
              <a:lumMod val="20000"/>
              <a:lumOff val="80000"/>
            </a:schemeClr>
          </a:solidFill>
        </p:spPr>
        <p:txBody>
          <a:bodyPr>
            <a:normAutofit fontScale="32500" lnSpcReduction="20000"/>
          </a:bodyPr>
          <a:lstStyle/>
          <a:p>
            <a:pPr marL="0" indent="0">
              <a:buNone/>
              <a:defRPr/>
            </a:pPr>
            <a:r>
              <a:rPr lang="en-GB" sz="3700" b="1" dirty="0" smtClean="0"/>
              <a:t>3. Marriage </a:t>
            </a:r>
            <a:r>
              <a:rPr lang="en-GB" sz="3700" b="1" dirty="0"/>
              <a:t>and Divorce Act, 1857:</a:t>
            </a:r>
            <a:endParaRPr lang="en-GB" sz="3700" dirty="0"/>
          </a:p>
          <a:p>
            <a:pPr marL="0" indent="0">
              <a:buNone/>
              <a:defRPr/>
            </a:pPr>
            <a:r>
              <a:rPr lang="en-GB" sz="3700" dirty="0"/>
              <a:t>A woman could divorce her husband if he beat her or committed </a:t>
            </a:r>
            <a:r>
              <a:rPr lang="en-GB" sz="3700" dirty="0" smtClean="0"/>
              <a:t>adultery.                    </a:t>
            </a:r>
            <a:r>
              <a:rPr lang="en-GB" sz="3700" b="1" dirty="0" smtClean="0"/>
              <a:t>BUT</a:t>
            </a:r>
          </a:p>
          <a:p>
            <a:pPr marL="0" indent="0">
              <a:buNone/>
              <a:defRPr/>
            </a:pPr>
            <a:endParaRPr lang="en-GB" sz="3700" b="1" dirty="0"/>
          </a:p>
          <a:p>
            <a:pPr marL="0" indent="0">
              <a:buNone/>
              <a:defRPr/>
            </a:pPr>
            <a:endParaRPr lang="en-GB" sz="3700" b="1" dirty="0"/>
          </a:p>
          <a:p>
            <a:pPr marL="173038" indent="-173038">
              <a:spcBef>
                <a:spcPts val="0"/>
              </a:spcBef>
              <a:defRPr/>
            </a:pPr>
            <a:r>
              <a:rPr lang="en-GB" sz="3700" dirty="0"/>
              <a:t>A divorced woman was shunned by society and treated as an outcast. With these obstacles, many women were forced to stay in unhappy marriages.</a:t>
            </a:r>
          </a:p>
          <a:p>
            <a:pPr marL="173038" indent="-173038">
              <a:spcBef>
                <a:spcPts val="0"/>
              </a:spcBef>
              <a:defRPr/>
            </a:pPr>
            <a:endParaRPr lang="en-GB" sz="3700" dirty="0"/>
          </a:p>
          <a:p>
            <a:pPr marL="173038" indent="-173038">
              <a:spcBef>
                <a:spcPts val="0"/>
              </a:spcBef>
              <a:defRPr/>
            </a:pPr>
            <a:r>
              <a:rPr lang="en-GB" sz="3700" dirty="0"/>
              <a:t>Divorce was costly and most women could not afford to pay.</a:t>
            </a:r>
          </a:p>
          <a:p>
            <a:pPr marL="173038" indent="-173038">
              <a:spcBef>
                <a:spcPts val="0"/>
              </a:spcBef>
              <a:buNone/>
              <a:defRPr/>
            </a:pPr>
            <a:endParaRPr lang="en-GB" sz="3700" dirty="0"/>
          </a:p>
          <a:p>
            <a:pPr marL="173038" indent="-173038">
              <a:spcBef>
                <a:spcPts val="0"/>
              </a:spcBef>
              <a:defRPr/>
            </a:pPr>
            <a:r>
              <a:rPr lang="en-GB" sz="3700" dirty="0"/>
              <a:t>Due to restriction in employment women could not afford to look after their families without a male breadwinner.</a:t>
            </a:r>
          </a:p>
          <a:p>
            <a:pPr marL="173038" indent="-173038">
              <a:spcBef>
                <a:spcPts val="0"/>
              </a:spcBef>
              <a:buNone/>
              <a:defRPr/>
            </a:pPr>
            <a:endParaRPr lang="en-GB" sz="3700" dirty="0"/>
          </a:p>
          <a:p>
            <a:pPr marL="173038" indent="-173038">
              <a:spcBef>
                <a:spcPts val="0"/>
              </a:spcBef>
              <a:defRPr/>
            </a:pPr>
            <a:r>
              <a:rPr lang="en-GB" sz="3700" i="1" dirty="0"/>
              <a:t> </a:t>
            </a:r>
            <a:r>
              <a:rPr lang="en-GB" sz="3700" dirty="0"/>
              <a:t>Women were unlikely to keep their children once divorced</a:t>
            </a:r>
            <a:r>
              <a:rPr lang="en-GB" sz="3000" dirty="0"/>
              <a:t>.</a:t>
            </a:r>
          </a:p>
          <a:p>
            <a:endParaRPr lang="en-GB" dirty="0"/>
          </a:p>
        </p:txBody>
      </p:sp>
      <p:sp>
        <p:nvSpPr>
          <p:cNvPr id="5" name="Content Placeholder 2"/>
          <p:cNvSpPr txBox="1">
            <a:spLocks/>
          </p:cNvSpPr>
          <p:nvPr/>
        </p:nvSpPr>
        <p:spPr>
          <a:xfrm>
            <a:off x="467544" y="401342"/>
            <a:ext cx="5400600" cy="2880320"/>
          </a:xfrm>
          <a:prstGeom prst="rect">
            <a:avLst/>
          </a:prstGeom>
          <a:solidFill>
            <a:schemeClr val="accent4">
              <a:lumMod val="20000"/>
              <a:lumOff val="80000"/>
            </a:schemeClr>
          </a:solidFill>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altLang="en-US" sz="1200" b="1" u="sng" dirty="0" smtClean="0"/>
              <a:t>1. Women</a:t>
            </a:r>
            <a:r>
              <a:rPr lang="en-GB" altLang="en-US" sz="1200" b="1" u="sng" dirty="0"/>
              <a:t>, Property and </a:t>
            </a:r>
            <a:r>
              <a:rPr lang="en-GB" altLang="en-US" sz="1200" b="1" u="sng" dirty="0" smtClean="0"/>
              <a:t>Education</a:t>
            </a:r>
          </a:p>
          <a:p>
            <a:pPr marL="0" indent="0">
              <a:buNone/>
            </a:pPr>
            <a:r>
              <a:rPr lang="en-GB" altLang="en-US" sz="1200" b="1" dirty="0" smtClean="0"/>
              <a:t>Married </a:t>
            </a:r>
            <a:r>
              <a:rPr lang="en-GB" altLang="en-US" sz="1200" b="1" dirty="0"/>
              <a:t>Woman's Property Act 1882:</a:t>
            </a:r>
          </a:p>
          <a:p>
            <a:pPr marL="0" indent="0">
              <a:buNone/>
            </a:pPr>
            <a:r>
              <a:rPr lang="en-GB" altLang="en-US" sz="1200" dirty="0"/>
              <a:t>This law enabled married women to own property and earnings. Before this date everything a woman owned went to her husband upon marriage.</a:t>
            </a:r>
          </a:p>
          <a:p>
            <a:pPr marL="0" indent="0">
              <a:buNone/>
            </a:pPr>
            <a:r>
              <a:rPr lang="en-GB" altLang="en-US" sz="1200" b="1" dirty="0" smtClean="0"/>
              <a:t>Education</a:t>
            </a:r>
            <a:endParaRPr lang="en-GB" altLang="en-US" sz="1200" b="1" dirty="0"/>
          </a:p>
          <a:p>
            <a:pPr marL="0" indent="0">
              <a:buNone/>
            </a:pPr>
            <a:r>
              <a:rPr lang="en-GB" altLang="en-US" sz="1200" dirty="0"/>
              <a:t>Women had little access to higher education with only a few universities allowing women to attend.  Most women were therefore not educated past the age of 11.</a:t>
            </a:r>
          </a:p>
          <a:p>
            <a:pPr marL="0" indent="0">
              <a:buNone/>
            </a:pPr>
            <a:endParaRPr lang="en-GB" altLang="en-US" sz="1200" b="1" dirty="0" smtClean="0"/>
          </a:p>
          <a:p>
            <a:pPr marL="0" indent="0">
              <a:buNone/>
            </a:pPr>
            <a:r>
              <a:rPr lang="en-GB" altLang="en-US" sz="1200" b="1" dirty="0" smtClean="0"/>
              <a:t>A </a:t>
            </a:r>
            <a:r>
              <a:rPr lang="en-GB" altLang="en-US" sz="1200" b="1" dirty="0"/>
              <a:t>break through in </a:t>
            </a:r>
            <a:r>
              <a:rPr lang="en-GB" altLang="en-US" sz="1200" b="1" dirty="0" smtClean="0"/>
              <a:t>education? </a:t>
            </a:r>
            <a:r>
              <a:rPr lang="en-GB" altLang="en-US" sz="1200" dirty="0" smtClean="0"/>
              <a:t>Elizabeth </a:t>
            </a:r>
            <a:r>
              <a:rPr lang="en-GB" altLang="en-US" sz="1200" dirty="0"/>
              <a:t>Garrett Anderson became the first lady to qualify as a doctor (GP). </a:t>
            </a:r>
            <a:r>
              <a:rPr lang="en-GB" altLang="en-US" sz="1200" dirty="0" smtClean="0"/>
              <a:t>             </a:t>
            </a:r>
            <a:r>
              <a:rPr lang="en-GB" altLang="en-US" sz="1200" b="1" dirty="0" smtClean="0"/>
              <a:t>BUT</a:t>
            </a:r>
            <a:endParaRPr lang="en-GB" altLang="en-US" sz="1200" b="1" dirty="0"/>
          </a:p>
          <a:p>
            <a:pPr marL="0" indent="0">
              <a:buNone/>
            </a:pPr>
            <a:r>
              <a:rPr lang="en-GB" altLang="en-US" sz="1200" b="1" dirty="0"/>
              <a:t>She then faced huge obstacles making progress in her profession. Men would not go to her simply because she was a woman.  Women who needed to see a doctor often stayed with what was known and remained with their male GP.</a:t>
            </a:r>
          </a:p>
        </p:txBody>
      </p:sp>
      <p:sp>
        <p:nvSpPr>
          <p:cNvPr id="7" name="Rectangle 6"/>
          <p:cNvSpPr/>
          <p:nvPr/>
        </p:nvSpPr>
        <p:spPr>
          <a:xfrm>
            <a:off x="7306231" y="401342"/>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3.1.3</a:t>
            </a:r>
            <a:endParaRPr lang="en-GB" sz="1200" dirty="0">
              <a:solidFill>
                <a:schemeClr val="tx1"/>
              </a:solidFill>
            </a:endParaRPr>
          </a:p>
        </p:txBody>
      </p:sp>
    </p:spTree>
    <p:extLst>
      <p:ext uri="{BB962C8B-B14F-4D97-AF65-F5344CB8AC3E}">
        <p14:creationId xmlns:p14="http://schemas.microsoft.com/office/powerpoint/2010/main" val="23140453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215516" y="120214"/>
            <a:ext cx="8640960" cy="6630924"/>
          </a:xfrm>
          <a:prstGeom prst="roundRect">
            <a:avLst/>
          </a:prstGeom>
          <a:solidFill>
            <a:schemeClr val="bg1"/>
          </a:solidFill>
          <a:ln w="63500" cmpd="dbl">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itle 1"/>
          <p:cNvSpPr txBox="1">
            <a:spLocks/>
          </p:cNvSpPr>
          <p:nvPr/>
        </p:nvSpPr>
        <p:spPr>
          <a:xfrm>
            <a:off x="2164896" y="278518"/>
            <a:ext cx="3886200" cy="558194"/>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200" dirty="0" smtClean="0">
                <a:effectLst>
                  <a:outerShdw blurRad="38100" dist="38100" dir="2700000" algn="tl">
                    <a:srgbClr val="000000">
                      <a:alpha val="43137"/>
                    </a:srgbClr>
                  </a:outerShdw>
                </a:effectLst>
              </a:rPr>
              <a:t>Women and the Vote</a:t>
            </a:r>
            <a:endParaRPr lang="en-GB" sz="3200" dirty="0">
              <a:effectLst>
                <a:outerShdw blurRad="38100" dist="38100" dir="2700000" algn="tl">
                  <a:srgbClr val="000000">
                    <a:alpha val="43137"/>
                  </a:srgbClr>
                </a:outerShdw>
              </a:effectLst>
            </a:endParaRPr>
          </a:p>
        </p:txBody>
      </p:sp>
      <p:pic>
        <p:nvPicPr>
          <p:cNvPr id="2050" name="Picture 2" descr="C:\Users\laura\AppData\Local\Microsoft\Windows\Temporary Internet Files\Content.IE5\Y8UP5M98\MC9001286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3199" y="1017874"/>
            <a:ext cx="1849311" cy="121476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laura\AppData\Local\Microsoft\Windows\Temporary Internet Files\Content.IE5\4X4PI738\MC9001286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3140968"/>
            <a:ext cx="1218978" cy="1502846"/>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laura\AppData\Local\Microsoft\Windows\Temporary Internet Files\Content.IE5\B6SV3VLN\MC90012865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476671"/>
            <a:ext cx="1008112" cy="148562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176829" y="2309971"/>
            <a:ext cx="2942613" cy="830997"/>
          </a:xfrm>
          <a:prstGeom prst="rect">
            <a:avLst/>
          </a:prstGeom>
          <a:solidFill>
            <a:schemeClr val="accent2"/>
          </a:solidFill>
        </p:spPr>
        <p:txBody>
          <a:bodyPr wrap="square" rtlCol="0">
            <a:spAutoFit/>
          </a:bodyPr>
          <a:lstStyle/>
          <a:p>
            <a:pPr algn="ctr"/>
            <a:r>
              <a:rPr lang="en-GB" sz="2400" i="1" dirty="0" smtClean="0">
                <a:effectLst>
                  <a:outerShdw blurRad="38100" dist="38100" dir="2700000" algn="tl">
                    <a:srgbClr val="000000">
                      <a:alpha val="43137"/>
                    </a:srgbClr>
                  </a:outerShdw>
                </a:effectLst>
              </a:rPr>
              <a:t>Arguments FOR Women’s Suffrage</a:t>
            </a:r>
            <a:endParaRPr lang="en-GB" sz="2400" i="1" dirty="0">
              <a:effectLst>
                <a:outerShdw blurRad="38100" dist="38100" dir="2700000" algn="tl">
                  <a:srgbClr val="000000">
                    <a:alpha val="43137"/>
                  </a:srgbClr>
                </a:outerShdw>
              </a:effectLst>
            </a:endParaRPr>
          </a:p>
        </p:txBody>
      </p:sp>
      <p:sp>
        <p:nvSpPr>
          <p:cNvPr id="8" name="TextBox 7"/>
          <p:cNvSpPr txBox="1"/>
          <p:nvPr/>
        </p:nvSpPr>
        <p:spPr>
          <a:xfrm>
            <a:off x="816555" y="5013118"/>
            <a:ext cx="2232248" cy="1569660"/>
          </a:xfrm>
          <a:prstGeom prst="rect">
            <a:avLst/>
          </a:prstGeom>
          <a:noFill/>
          <a:ln>
            <a:solidFill>
              <a:schemeClr val="accent3">
                <a:lumMod val="50000"/>
              </a:schemeClr>
            </a:solidFill>
          </a:ln>
        </p:spPr>
        <p:txBody>
          <a:bodyPr wrap="square" rtlCol="0">
            <a:spAutoFit/>
          </a:bodyPr>
          <a:lstStyle/>
          <a:p>
            <a:r>
              <a:rPr lang="en-GB" sz="1600" b="1" dirty="0" smtClean="0"/>
              <a:t>Parliaments Decisions affect both men and women. So women should be able to vote for the MPs who pass those laws</a:t>
            </a:r>
            <a:endParaRPr lang="en-GB" sz="1600" b="1" dirty="0"/>
          </a:p>
        </p:txBody>
      </p:sp>
      <p:sp>
        <p:nvSpPr>
          <p:cNvPr id="9" name="TextBox 8"/>
          <p:cNvSpPr txBox="1"/>
          <p:nvPr/>
        </p:nvSpPr>
        <p:spPr>
          <a:xfrm>
            <a:off x="442568" y="3677023"/>
            <a:ext cx="2498223" cy="1077218"/>
          </a:xfrm>
          <a:prstGeom prst="rect">
            <a:avLst/>
          </a:prstGeom>
          <a:noFill/>
          <a:ln>
            <a:solidFill>
              <a:schemeClr val="accent3">
                <a:lumMod val="50000"/>
              </a:schemeClr>
            </a:solidFill>
          </a:ln>
        </p:spPr>
        <p:txBody>
          <a:bodyPr wrap="square" rtlCol="0">
            <a:spAutoFit/>
          </a:bodyPr>
          <a:lstStyle/>
          <a:p>
            <a:r>
              <a:rPr lang="en-GB" sz="1600" b="1" dirty="0" smtClean="0"/>
              <a:t>There are many single women and widows who bear the same responsibilities as men</a:t>
            </a:r>
            <a:endParaRPr lang="en-GB" sz="1600" b="1" dirty="0"/>
          </a:p>
        </p:txBody>
      </p:sp>
      <p:sp>
        <p:nvSpPr>
          <p:cNvPr id="10" name="TextBox 9"/>
          <p:cNvSpPr txBox="1"/>
          <p:nvPr/>
        </p:nvSpPr>
        <p:spPr>
          <a:xfrm>
            <a:off x="3419872" y="4794250"/>
            <a:ext cx="2232248" cy="1815882"/>
          </a:xfrm>
          <a:prstGeom prst="rect">
            <a:avLst/>
          </a:prstGeom>
          <a:noFill/>
          <a:ln>
            <a:solidFill>
              <a:schemeClr val="accent3">
                <a:lumMod val="50000"/>
              </a:schemeClr>
            </a:solidFill>
          </a:ln>
        </p:spPr>
        <p:txBody>
          <a:bodyPr wrap="square" rtlCol="0">
            <a:spAutoFit/>
          </a:bodyPr>
          <a:lstStyle/>
          <a:p>
            <a:r>
              <a:rPr lang="en-GB" sz="1600" b="1" dirty="0" smtClean="0"/>
              <a:t>Women are the spiritual spine of the nation . They are the churchgoers. Give women the vote if you want MPs to show Christian leadership</a:t>
            </a:r>
          </a:p>
        </p:txBody>
      </p:sp>
      <p:sp>
        <p:nvSpPr>
          <p:cNvPr id="11" name="TextBox 10"/>
          <p:cNvSpPr txBox="1"/>
          <p:nvPr/>
        </p:nvSpPr>
        <p:spPr>
          <a:xfrm>
            <a:off x="1763688" y="927093"/>
            <a:ext cx="1880234" cy="584775"/>
          </a:xfrm>
          <a:prstGeom prst="rect">
            <a:avLst/>
          </a:prstGeom>
          <a:noFill/>
          <a:ln>
            <a:solidFill>
              <a:schemeClr val="accent3">
                <a:lumMod val="50000"/>
              </a:schemeClr>
            </a:solidFill>
          </a:ln>
        </p:spPr>
        <p:txBody>
          <a:bodyPr wrap="square" rtlCol="0">
            <a:spAutoFit/>
          </a:bodyPr>
          <a:lstStyle/>
          <a:p>
            <a:r>
              <a:rPr lang="en-GB" sz="1600" b="1" dirty="0" smtClean="0"/>
              <a:t>Women pay taxes just like men</a:t>
            </a:r>
          </a:p>
        </p:txBody>
      </p:sp>
      <p:sp>
        <p:nvSpPr>
          <p:cNvPr id="12" name="TextBox 11"/>
          <p:cNvSpPr txBox="1"/>
          <p:nvPr/>
        </p:nvSpPr>
        <p:spPr>
          <a:xfrm>
            <a:off x="4227931" y="840351"/>
            <a:ext cx="1971292" cy="1323439"/>
          </a:xfrm>
          <a:prstGeom prst="rect">
            <a:avLst/>
          </a:prstGeom>
          <a:noFill/>
          <a:ln>
            <a:solidFill>
              <a:schemeClr val="accent3">
                <a:lumMod val="50000"/>
              </a:schemeClr>
            </a:solidFill>
          </a:ln>
        </p:spPr>
        <p:txBody>
          <a:bodyPr wrap="square" rtlCol="0">
            <a:spAutoFit/>
          </a:bodyPr>
          <a:lstStyle/>
          <a:p>
            <a:r>
              <a:rPr lang="en-GB" sz="1600" b="1" dirty="0" smtClean="0"/>
              <a:t>Women should be able to influence MPs on how money from their taxes is spent</a:t>
            </a:r>
            <a:endParaRPr lang="en-GB" sz="1600" b="1" dirty="0"/>
          </a:p>
        </p:txBody>
      </p:sp>
      <p:sp>
        <p:nvSpPr>
          <p:cNvPr id="14" name="TextBox 13"/>
          <p:cNvSpPr txBox="1"/>
          <p:nvPr/>
        </p:nvSpPr>
        <p:spPr>
          <a:xfrm>
            <a:off x="5934994" y="4036898"/>
            <a:ext cx="2710616" cy="2062103"/>
          </a:xfrm>
          <a:prstGeom prst="rect">
            <a:avLst/>
          </a:prstGeom>
          <a:noFill/>
          <a:ln>
            <a:solidFill>
              <a:schemeClr val="accent3">
                <a:lumMod val="50000"/>
              </a:schemeClr>
            </a:solidFill>
          </a:ln>
        </p:spPr>
        <p:txBody>
          <a:bodyPr wrap="square" rtlCol="0">
            <a:spAutoFit/>
          </a:bodyPr>
          <a:lstStyle/>
          <a:p>
            <a:r>
              <a:rPr lang="en-GB" sz="1600" b="1" dirty="0" smtClean="0"/>
              <a:t>Women can already vote in local elections. They serve on local government bodies such as education committees and Poor Law boards. They have shown that they are able to and can be trusted with a vote</a:t>
            </a:r>
            <a:endParaRPr lang="en-GB" sz="1600" b="1" dirty="0"/>
          </a:p>
        </p:txBody>
      </p:sp>
      <p:sp>
        <p:nvSpPr>
          <p:cNvPr id="15" name="TextBox 14"/>
          <p:cNvSpPr txBox="1"/>
          <p:nvPr/>
        </p:nvSpPr>
        <p:spPr>
          <a:xfrm>
            <a:off x="6323490" y="2353584"/>
            <a:ext cx="2239020" cy="1323439"/>
          </a:xfrm>
          <a:prstGeom prst="rect">
            <a:avLst/>
          </a:prstGeom>
          <a:noFill/>
          <a:ln>
            <a:solidFill>
              <a:schemeClr val="accent3">
                <a:lumMod val="50000"/>
              </a:schemeClr>
            </a:solidFill>
          </a:ln>
        </p:spPr>
        <p:txBody>
          <a:bodyPr wrap="square" rtlCol="0">
            <a:spAutoFit/>
          </a:bodyPr>
          <a:lstStyle/>
          <a:p>
            <a:r>
              <a:rPr lang="en-GB" sz="1600" b="1" dirty="0" smtClean="0"/>
              <a:t>Many uneducated working men can vote while well educated, ‘respectable’ women can’t</a:t>
            </a:r>
            <a:endParaRPr lang="en-GB" sz="1600" b="1" dirty="0"/>
          </a:p>
        </p:txBody>
      </p:sp>
      <p:sp>
        <p:nvSpPr>
          <p:cNvPr id="16" name="TextBox 15"/>
          <p:cNvSpPr txBox="1"/>
          <p:nvPr/>
        </p:nvSpPr>
        <p:spPr>
          <a:xfrm>
            <a:off x="337474" y="2232638"/>
            <a:ext cx="2506333" cy="1077218"/>
          </a:xfrm>
          <a:prstGeom prst="rect">
            <a:avLst/>
          </a:prstGeom>
          <a:noFill/>
          <a:ln>
            <a:solidFill>
              <a:schemeClr val="accent3">
                <a:lumMod val="50000"/>
              </a:schemeClr>
            </a:solidFill>
          </a:ln>
        </p:spPr>
        <p:txBody>
          <a:bodyPr wrap="square" rtlCol="0">
            <a:spAutoFit/>
          </a:bodyPr>
          <a:lstStyle/>
          <a:p>
            <a:r>
              <a:rPr lang="en-GB" sz="1600" b="1" dirty="0" smtClean="0"/>
              <a:t>Women have increasing opportunities in education and work – the vote should come next</a:t>
            </a:r>
            <a:endParaRPr lang="en-GB" sz="1600" b="1" dirty="0"/>
          </a:p>
        </p:txBody>
      </p:sp>
      <p:sp>
        <p:nvSpPr>
          <p:cNvPr id="18" name="Rectangle 17"/>
          <p:cNvSpPr/>
          <p:nvPr/>
        </p:nvSpPr>
        <p:spPr>
          <a:xfrm>
            <a:off x="6713199" y="355229"/>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3.1.4  </a:t>
            </a:r>
            <a:endParaRPr lang="en-GB" sz="1200" dirty="0">
              <a:solidFill>
                <a:schemeClr val="tx1"/>
              </a:solidFill>
            </a:endParaRPr>
          </a:p>
        </p:txBody>
      </p:sp>
      <p:sp>
        <p:nvSpPr>
          <p:cNvPr id="19" name="TextBox 18"/>
          <p:cNvSpPr txBox="1"/>
          <p:nvPr/>
        </p:nvSpPr>
        <p:spPr>
          <a:xfrm>
            <a:off x="3229008" y="3416861"/>
            <a:ext cx="1440160" cy="1077218"/>
          </a:xfrm>
          <a:prstGeom prst="rect">
            <a:avLst/>
          </a:prstGeom>
          <a:noFill/>
          <a:ln>
            <a:solidFill>
              <a:schemeClr val="accent3">
                <a:lumMod val="50000"/>
              </a:schemeClr>
            </a:solidFill>
          </a:ln>
        </p:spPr>
        <p:txBody>
          <a:bodyPr wrap="square" rtlCol="0">
            <a:spAutoFit/>
          </a:bodyPr>
          <a:lstStyle/>
          <a:p>
            <a:r>
              <a:rPr lang="en-GB" sz="1600" b="1" dirty="0" smtClean="0"/>
              <a:t>Other countries have given women the vote </a:t>
            </a:r>
          </a:p>
        </p:txBody>
      </p:sp>
    </p:spTree>
    <p:extLst>
      <p:ext uri="{BB962C8B-B14F-4D97-AF65-F5344CB8AC3E}">
        <p14:creationId xmlns:p14="http://schemas.microsoft.com/office/powerpoint/2010/main" val="2334673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504" y="175148"/>
            <a:ext cx="8856984" cy="6566219"/>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endParaRPr lang="en-GB" sz="3200" b="1" dirty="0" smtClean="0">
              <a:solidFill>
                <a:schemeClr val="tx1"/>
              </a:solidFill>
              <a:effectLst>
                <a:outerShdw blurRad="38100" dist="38100" dir="2700000" algn="tl">
                  <a:srgbClr val="000000">
                    <a:alpha val="43137"/>
                  </a:srgbClr>
                </a:outerShdw>
              </a:effectLst>
            </a:endParaRPr>
          </a:p>
          <a:p>
            <a:pPr algn="ctr"/>
            <a:endParaRPr lang="en-GB" sz="3200" b="1" dirty="0">
              <a:solidFill>
                <a:schemeClr val="tx1"/>
              </a:solidFill>
              <a:effectLst>
                <a:outerShdw blurRad="38100" dist="38100" dir="2700000" algn="tl">
                  <a:srgbClr val="000000">
                    <a:alpha val="43137"/>
                  </a:srgbClr>
                </a:outerShdw>
              </a:effectLst>
            </a:endParaRPr>
          </a:p>
          <a:p>
            <a:pPr algn="ctr"/>
            <a:r>
              <a:rPr lang="en-GB" sz="3200" b="1" dirty="0">
                <a:solidFill>
                  <a:srgbClr val="7030A0"/>
                </a:solidFill>
              </a:rPr>
              <a:t>Activity Two</a:t>
            </a:r>
          </a:p>
          <a:p>
            <a:pPr algn="ctr"/>
            <a:r>
              <a:rPr lang="en-GB" sz="3200" b="1" dirty="0" smtClean="0">
                <a:solidFill>
                  <a:schemeClr val="tx1"/>
                </a:solidFill>
                <a:effectLst>
                  <a:outerShdw blurRad="38100" dist="38100" dir="2700000" algn="tl">
                    <a:srgbClr val="000000">
                      <a:alpha val="43137"/>
                    </a:srgbClr>
                  </a:outerShdw>
                </a:effectLst>
              </a:rPr>
              <a:t>           Should </a:t>
            </a:r>
            <a:r>
              <a:rPr lang="en-GB" sz="3200" b="1" dirty="0">
                <a:solidFill>
                  <a:schemeClr val="tx1"/>
                </a:solidFill>
                <a:effectLst>
                  <a:outerShdw blurRad="38100" dist="38100" dir="2700000" algn="tl">
                    <a:srgbClr val="000000">
                      <a:alpha val="43137"/>
                    </a:srgbClr>
                  </a:outerShdw>
                </a:effectLst>
              </a:rPr>
              <a:t>the suffragettes be </a:t>
            </a:r>
            <a:r>
              <a:rPr lang="en-GB" sz="3200" b="1" dirty="0" smtClean="0">
                <a:solidFill>
                  <a:schemeClr val="tx1"/>
                </a:solidFill>
                <a:effectLst>
                  <a:outerShdw blurRad="38100" dist="38100" dir="2700000" algn="tl">
                    <a:srgbClr val="000000">
                      <a:alpha val="43137"/>
                    </a:srgbClr>
                  </a:outerShdw>
                </a:effectLst>
              </a:rPr>
              <a:t>pardoned?</a:t>
            </a:r>
            <a:r>
              <a:rPr lang="en-GB" sz="3200" b="1" dirty="0" smtClean="0"/>
              <a:t>?</a:t>
            </a:r>
            <a:r>
              <a:rPr lang="en-GB" b="1" dirty="0" smtClean="0"/>
              <a:t/>
            </a:r>
            <a:br>
              <a:rPr lang="en-GB" b="1" dirty="0" smtClean="0"/>
            </a:br>
            <a:endParaRPr lang="en-GB" dirty="0"/>
          </a:p>
        </p:txBody>
      </p:sp>
      <p:sp>
        <p:nvSpPr>
          <p:cNvPr id="2" name="Flowchart: Document 1"/>
          <p:cNvSpPr/>
          <p:nvPr/>
        </p:nvSpPr>
        <p:spPr>
          <a:xfrm>
            <a:off x="755576" y="332655"/>
            <a:ext cx="7560840" cy="2736305"/>
          </a:xfrm>
          <a:prstGeom prst="flowChartDocumen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solidFill>
              </a:rPr>
              <a:t>Part One: Review </a:t>
            </a:r>
            <a:r>
              <a:rPr lang="en-GB" sz="2800" b="1" dirty="0">
                <a:solidFill>
                  <a:schemeClr val="tx1"/>
                </a:solidFill>
              </a:rPr>
              <a:t>the methods the Suffragettes </a:t>
            </a:r>
            <a:r>
              <a:rPr lang="en-GB" sz="2800" b="1" dirty="0" smtClean="0">
                <a:solidFill>
                  <a:schemeClr val="tx1"/>
                </a:solidFill>
              </a:rPr>
              <a:t>used.  </a:t>
            </a:r>
          </a:p>
          <a:p>
            <a:pPr algn="ctr"/>
            <a:r>
              <a:rPr lang="en-GB" sz="2800" b="1" dirty="0" smtClean="0">
                <a:solidFill>
                  <a:schemeClr val="tx1"/>
                </a:solidFill>
              </a:rPr>
              <a:t>Were these acceptable or not acceptable? </a:t>
            </a:r>
          </a:p>
          <a:p>
            <a:pPr algn="ctr"/>
            <a:r>
              <a:rPr lang="en-GB" sz="2800" b="1" dirty="0" smtClean="0">
                <a:solidFill>
                  <a:schemeClr val="tx1"/>
                </a:solidFill>
              </a:rPr>
              <a:t>What is your groups view? </a:t>
            </a:r>
          </a:p>
          <a:p>
            <a:pPr algn="ctr"/>
            <a:r>
              <a:rPr lang="en-GB" sz="2800" b="1" dirty="0" smtClean="0">
                <a:solidFill>
                  <a:schemeClr val="tx1"/>
                </a:solidFill>
              </a:rPr>
              <a:t>Complete the table </a:t>
            </a:r>
            <a:endParaRPr lang="en-GB" sz="2800" b="1" dirty="0">
              <a:solidFill>
                <a:schemeClr val="tx1"/>
              </a:solidFill>
            </a:endParaRPr>
          </a:p>
        </p:txBody>
      </p:sp>
      <p:sp>
        <p:nvSpPr>
          <p:cNvPr id="6" name="Flowchart: Document 5"/>
          <p:cNvSpPr/>
          <p:nvPr/>
        </p:nvSpPr>
        <p:spPr>
          <a:xfrm>
            <a:off x="323528" y="3212976"/>
            <a:ext cx="8424936" cy="2520280"/>
          </a:xfrm>
          <a:prstGeom prst="flowChartDocumen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solidFill>
                <a:effectLst>
                  <a:outerShdw blurRad="38100" dist="38100" dir="2700000" algn="tl">
                    <a:srgbClr val="000000">
                      <a:alpha val="43137"/>
                    </a:srgbClr>
                  </a:outerShdw>
                </a:effectLst>
              </a:rPr>
              <a:t>Decision </a:t>
            </a:r>
            <a:r>
              <a:rPr lang="en-GB" sz="2800" b="1" dirty="0">
                <a:solidFill>
                  <a:schemeClr val="tx1"/>
                </a:solidFill>
                <a:effectLst>
                  <a:outerShdw blurRad="38100" dist="38100" dir="2700000" algn="tl">
                    <a:srgbClr val="000000">
                      <a:alpha val="43137"/>
                    </a:srgbClr>
                  </a:outerShdw>
                </a:effectLst>
              </a:rPr>
              <a:t>Making</a:t>
            </a:r>
          </a:p>
          <a:p>
            <a:pPr algn="ctr"/>
            <a:r>
              <a:rPr lang="en-GB" sz="2800" b="1" dirty="0">
                <a:solidFill>
                  <a:schemeClr val="tx1"/>
                </a:solidFill>
                <a:effectLst>
                  <a:outerShdw blurRad="38100" dist="38100" dir="2700000" algn="tl">
                    <a:srgbClr val="000000">
                      <a:alpha val="43137"/>
                    </a:srgbClr>
                  </a:outerShdw>
                </a:effectLst>
              </a:rPr>
              <a:t>Part </a:t>
            </a:r>
            <a:r>
              <a:rPr lang="en-GB" sz="2800" b="1" dirty="0" smtClean="0">
                <a:solidFill>
                  <a:schemeClr val="tx1"/>
                </a:solidFill>
                <a:effectLst>
                  <a:outerShdw blurRad="38100" dist="38100" dir="2700000" algn="tl">
                    <a:srgbClr val="000000">
                      <a:alpha val="43137"/>
                    </a:srgbClr>
                  </a:outerShdw>
                </a:effectLst>
              </a:rPr>
              <a:t>Two Should the Government pardon the Suffragettes?</a:t>
            </a:r>
          </a:p>
          <a:p>
            <a:pPr algn="ctr"/>
            <a:r>
              <a:rPr lang="en-GB" sz="2800" dirty="0" smtClean="0">
                <a:solidFill>
                  <a:schemeClr val="tx1"/>
                </a:solidFill>
                <a:effectLst>
                  <a:outerShdw blurRad="38100" dist="38100" dir="2700000" algn="tl">
                    <a:srgbClr val="000000">
                      <a:alpha val="43137"/>
                    </a:srgbClr>
                  </a:outerShdw>
                </a:effectLst>
              </a:rPr>
              <a:t>Use your evidence sheets to come to a group decision  ?</a:t>
            </a:r>
          </a:p>
          <a:p>
            <a:pPr algn="ctr"/>
            <a:r>
              <a:rPr lang="en-GB" sz="2800" dirty="0" smtClean="0">
                <a:solidFill>
                  <a:schemeClr val="tx1"/>
                </a:solidFill>
                <a:effectLst>
                  <a:outerShdw blurRad="38100" dist="38100" dir="2700000" algn="tl">
                    <a:srgbClr val="000000">
                      <a:alpha val="43137"/>
                    </a:srgbClr>
                  </a:outerShdw>
                </a:effectLst>
              </a:rPr>
              <a:t>You will need to justify your group’s decision.  </a:t>
            </a:r>
            <a:endParaRPr lang="en-GB" sz="2800" dirty="0">
              <a:solidFill>
                <a:schemeClr val="tx1"/>
              </a:solidFill>
              <a:effectLst>
                <a:outerShdw blurRad="38100" dist="38100" dir="2700000" algn="tl">
                  <a:srgbClr val="000000">
                    <a:alpha val="43137"/>
                  </a:srgbClr>
                </a:outerShdw>
              </a:effectLst>
            </a:endParaRPr>
          </a:p>
        </p:txBody>
      </p:sp>
      <p:sp>
        <p:nvSpPr>
          <p:cNvPr id="5" name="Rectangle 4"/>
          <p:cNvSpPr/>
          <p:nvPr/>
        </p:nvSpPr>
        <p:spPr>
          <a:xfrm>
            <a:off x="103410" y="6167963"/>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a:solidFill>
                  <a:schemeClr val="tx1"/>
                </a:solidFill>
              </a:rPr>
              <a:t>3</a:t>
            </a:r>
            <a:r>
              <a:rPr lang="en-GB" sz="1200" dirty="0" smtClean="0">
                <a:solidFill>
                  <a:schemeClr val="tx1"/>
                </a:solidFill>
              </a:rPr>
              <a:t>.2 </a:t>
            </a:r>
            <a:endParaRPr lang="en-GB" sz="1200" dirty="0">
              <a:solidFill>
                <a:schemeClr val="tx1"/>
              </a:solidFill>
            </a:endParaRPr>
          </a:p>
        </p:txBody>
      </p:sp>
    </p:spTree>
    <p:extLst>
      <p:ext uri="{BB962C8B-B14F-4D97-AF65-F5344CB8AC3E}">
        <p14:creationId xmlns:p14="http://schemas.microsoft.com/office/powerpoint/2010/main" val="7560734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504" y="188640"/>
            <a:ext cx="8856984" cy="6552728"/>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 name="Title 1"/>
          <p:cNvSpPr>
            <a:spLocks noGrp="1"/>
          </p:cNvSpPr>
          <p:nvPr>
            <p:ph type="title"/>
          </p:nvPr>
        </p:nvSpPr>
        <p:spPr>
          <a:xfrm>
            <a:off x="457200" y="274638"/>
            <a:ext cx="8229600" cy="1498178"/>
          </a:xfrm>
        </p:spPr>
        <p:txBody>
          <a:bodyPr>
            <a:normAutofit fontScale="90000"/>
          </a:bodyPr>
          <a:lstStyle/>
          <a:p>
            <a:r>
              <a:rPr lang="en-GB" sz="1800" dirty="0" smtClean="0"/>
              <a:t/>
            </a:r>
            <a:br>
              <a:rPr lang="en-GB" sz="1800" dirty="0" smtClean="0"/>
            </a:br>
            <a:r>
              <a:rPr lang="en-GB" sz="1800" dirty="0"/>
              <a:t/>
            </a:r>
            <a:br>
              <a:rPr lang="en-GB" sz="1800" dirty="0"/>
            </a:br>
            <a:r>
              <a:rPr lang="en-GB" sz="2200" b="1" dirty="0" smtClean="0"/>
              <a:t>Activity Two Part </a:t>
            </a:r>
            <a:r>
              <a:rPr lang="en-GB" sz="2200" b="1" dirty="0"/>
              <a:t>One: Review the methods the Suffragettes used.  </a:t>
            </a:r>
            <a:br>
              <a:rPr lang="en-GB" sz="2200" b="1" dirty="0"/>
            </a:br>
            <a:r>
              <a:rPr lang="en-GB" sz="2200" b="1" dirty="0"/>
              <a:t>Were these acceptable or not acceptable? </a:t>
            </a:r>
            <a:br>
              <a:rPr lang="en-GB" sz="2200" b="1" dirty="0"/>
            </a:br>
            <a:r>
              <a:rPr lang="en-GB" sz="2200" b="1" dirty="0"/>
              <a:t>What is your groups view? </a:t>
            </a:r>
            <a:r>
              <a:rPr lang="en-GB" sz="2200" b="1" dirty="0" smtClean="0"/>
              <a:t> Think about the following discussion points and complete </a:t>
            </a:r>
            <a:r>
              <a:rPr lang="en-GB" sz="2200" b="1" dirty="0"/>
              <a:t>the table </a:t>
            </a:r>
            <a:r>
              <a:rPr lang="en-GB" b="1" dirty="0"/>
              <a:t/>
            </a:r>
            <a:br>
              <a:rPr lang="en-GB" b="1" dirty="0"/>
            </a:br>
            <a:r>
              <a:rPr lang="en-GB" dirty="0" smtClean="0"/>
              <a:t> </a:t>
            </a:r>
            <a:endParaRPr lang="en-GB" dirty="0"/>
          </a:p>
        </p:txBody>
      </p:sp>
      <p:sp>
        <p:nvSpPr>
          <p:cNvPr id="3" name="Content Placeholder 2"/>
          <p:cNvSpPr>
            <a:spLocks noGrp="1"/>
          </p:cNvSpPr>
          <p:nvPr>
            <p:ph idx="1"/>
          </p:nvPr>
        </p:nvSpPr>
        <p:spPr>
          <a:xfrm>
            <a:off x="467544" y="1844824"/>
            <a:ext cx="8229600" cy="4093915"/>
          </a:xfrm>
        </p:spPr>
        <p:txBody>
          <a:bodyPr>
            <a:normAutofit fontScale="92500"/>
          </a:bodyPr>
          <a:lstStyle/>
          <a:p>
            <a:pPr marL="0" indent="0">
              <a:buNone/>
            </a:pPr>
            <a:r>
              <a:rPr lang="en-US" sz="2300" dirty="0" smtClean="0"/>
              <a:t>1.What </a:t>
            </a:r>
            <a:r>
              <a:rPr lang="en-US" sz="2300" dirty="0"/>
              <a:t>methods do you think were most effective in the Suffragette campaign?</a:t>
            </a:r>
            <a:endParaRPr lang="en-GB" sz="2300" dirty="0"/>
          </a:p>
          <a:p>
            <a:pPr marL="0" indent="0">
              <a:buNone/>
            </a:pPr>
            <a:r>
              <a:rPr lang="en-US" sz="2300" dirty="0" smtClean="0"/>
              <a:t>2.Do </a:t>
            </a:r>
            <a:r>
              <a:rPr lang="en-US" sz="2300" dirty="0"/>
              <a:t>you think the Suffragettes </a:t>
            </a:r>
            <a:r>
              <a:rPr lang="en-US" sz="2300" dirty="0" smtClean="0"/>
              <a:t> would have </a:t>
            </a:r>
            <a:r>
              <a:rPr lang="en-US" sz="2300" dirty="0"/>
              <a:t>had more success if they had used less extreme measures?</a:t>
            </a:r>
            <a:endParaRPr lang="en-GB" sz="2300" dirty="0"/>
          </a:p>
          <a:p>
            <a:pPr marL="0" indent="0">
              <a:buNone/>
            </a:pPr>
            <a:r>
              <a:rPr lang="en-US" sz="2300" dirty="0" smtClean="0"/>
              <a:t>3.What </a:t>
            </a:r>
            <a:r>
              <a:rPr lang="en-US" sz="2300" dirty="0"/>
              <a:t>methods do you think the Suffragettes would have used if they had been active today</a:t>
            </a:r>
            <a:r>
              <a:rPr lang="en-US" sz="2300" dirty="0" smtClean="0"/>
              <a:t>?</a:t>
            </a:r>
            <a:endParaRPr lang="en-GB" sz="2300" dirty="0"/>
          </a:p>
          <a:p>
            <a:pPr marL="0" indent="0">
              <a:buNone/>
            </a:pPr>
            <a:r>
              <a:rPr lang="en-US" sz="2300" dirty="0" smtClean="0"/>
              <a:t>4.Were </a:t>
            </a:r>
            <a:r>
              <a:rPr lang="en-US" sz="2300" dirty="0"/>
              <a:t>the Suffragettes right to have paused their campaign during the </a:t>
            </a:r>
            <a:r>
              <a:rPr lang="en-US" sz="2300" dirty="0" smtClean="0"/>
              <a:t>First</a:t>
            </a:r>
            <a:r>
              <a:rPr lang="en-GB" sz="2300" dirty="0"/>
              <a:t> </a:t>
            </a:r>
            <a:r>
              <a:rPr lang="en-US" sz="2300" dirty="0" smtClean="0"/>
              <a:t>World </a:t>
            </a:r>
            <a:r>
              <a:rPr lang="en-US" sz="2300" dirty="0"/>
              <a:t>War and what might have happened if they had continued?</a:t>
            </a:r>
            <a:endParaRPr lang="en-GB" sz="2300" dirty="0"/>
          </a:p>
          <a:p>
            <a:pPr marL="0" indent="0">
              <a:buNone/>
            </a:pPr>
            <a:r>
              <a:rPr lang="en-US" sz="2300" dirty="0" smtClean="0"/>
              <a:t>5. Does </a:t>
            </a:r>
            <a:r>
              <a:rPr lang="en-US" sz="2300" dirty="0"/>
              <a:t>having no means of fair representation justify the Suffragettes breaking the law</a:t>
            </a:r>
            <a:r>
              <a:rPr lang="en-US" sz="2300" dirty="0" smtClean="0"/>
              <a:t>?</a:t>
            </a:r>
            <a:endParaRPr lang="en-GB" sz="2300" dirty="0"/>
          </a:p>
          <a:p>
            <a:pPr marL="0" indent="0">
              <a:buNone/>
            </a:pPr>
            <a:r>
              <a:rPr lang="en-US" sz="2300" dirty="0" smtClean="0"/>
              <a:t>6. Is </a:t>
            </a:r>
            <a:r>
              <a:rPr lang="en-US" sz="2300" dirty="0"/>
              <a:t>it ever justifiable to break the law as part of a political campaign?</a:t>
            </a:r>
            <a:endParaRPr lang="en-GB" sz="2300" dirty="0"/>
          </a:p>
          <a:p>
            <a:endParaRPr lang="en-GB" dirty="0"/>
          </a:p>
        </p:txBody>
      </p:sp>
      <p:sp>
        <p:nvSpPr>
          <p:cNvPr id="6" name="Rectangle 5"/>
          <p:cNvSpPr/>
          <p:nvPr/>
        </p:nvSpPr>
        <p:spPr>
          <a:xfrm>
            <a:off x="7527853" y="6240618"/>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a:t>
            </a:r>
            <a:r>
              <a:rPr lang="en-GB" sz="1200" dirty="0">
                <a:solidFill>
                  <a:schemeClr val="tx1"/>
                </a:solidFill>
              </a:rPr>
              <a:t>G</a:t>
            </a:r>
            <a:r>
              <a:rPr lang="en-GB" sz="1200" dirty="0" smtClean="0">
                <a:solidFill>
                  <a:schemeClr val="tx1"/>
                </a:solidFill>
              </a:rPr>
              <a:t>roup  Task sheet </a:t>
            </a:r>
          </a:p>
          <a:p>
            <a:pPr algn="ctr"/>
            <a:r>
              <a:rPr lang="en-GB" sz="1200" dirty="0">
                <a:solidFill>
                  <a:schemeClr val="tx1"/>
                </a:solidFill>
              </a:rPr>
              <a:t>3</a:t>
            </a:r>
            <a:r>
              <a:rPr lang="en-GB" sz="1200" dirty="0" smtClean="0">
                <a:solidFill>
                  <a:schemeClr val="tx1"/>
                </a:solidFill>
              </a:rPr>
              <a:t>.2 </a:t>
            </a:r>
            <a:endParaRPr lang="en-GB" sz="1200" dirty="0">
              <a:solidFill>
                <a:schemeClr val="tx1"/>
              </a:solidFill>
            </a:endParaRPr>
          </a:p>
        </p:txBody>
      </p:sp>
    </p:spTree>
    <p:extLst>
      <p:ext uri="{BB962C8B-B14F-4D97-AF65-F5344CB8AC3E}">
        <p14:creationId xmlns:p14="http://schemas.microsoft.com/office/powerpoint/2010/main" val="15839739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07504" y="188640"/>
            <a:ext cx="8856984" cy="6552728"/>
          </a:xfrm>
          <a:prstGeom prst="roundRect">
            <a:avLst/>
          </a:prstGeom>
          <a:solidFill>
            <a:schemeClr val="bg1"/>
          </a:solidFill>
          <a:ln w="63500" cmpd="dbl">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Line Callout 1 4"/>
          <p:cNvSpPr/>
          <p:nvPr/>
        </p:nvSpPr>
        <p:spPr>
          <a:xfrm>
            <a:off x="3131840" y="476672"/>
            <a:ext cx="5256584" cy="5976664"/>
          </a:xfrm>
          <a:prstGeom prst="borderCallout1">
            <a:avLst>
              <a:gd name="adj1" fmla="val 49978"/>
              <a:gd name="adj2" fmla="val 497"/>
              <a:gd name="adj3" fmla="val 43307"/>
              <a:gd name="adj4" fmla="val -22711"/>
            </a:avLst>
          </a:prstGeom>
          <a:solidFill>
            <a:schemeClr val="bg1"/>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Our groups opinion on pardoning the suffragettes </a:t>
            </a:r>
            <a:r>
              <a:rPr lang="en-GB" b="1" dirty="0" smtClean="0">
                <a:solidFill>
                  <a:schemeClr val="tx1"/>
                </a:solidFill>
              </a:rPr>
              <a:t>today:</a:t>
            </a:r>
            <a:endParaRPr lang="en-GB" b="1" dirty="0" smtClean="0">
              <a:solidFill>
                <a:schemeClr val="tx1"/>
              </a:solidFill>
            </a:endParaRPr>
          </a:p>
          <a:p>
            <a:pPr algn="ctr"/>
            <a:endParaRPr lang="en-GB" b="1" dirty="0">
              <a:solidFill>
                <a:schemeClr val="tx1"/>
              </a:solidFill>
            </a:endParaRPr>
          </a:p>
          <a:p>
            <a:pPr algn="ctr"/>
            <a:endParaRPr lang="en-GB" b="1" dirty="0" smtClean="0">
              <a:solidFill>
                <a:schemeClr val="tx1"/>
              </a:solidFill>
            </a:endParaRPr>
          </a:p>
          <a:p>
            <a:pPr algn="ctr"/>
            <a:endParaRPr lang="en-GB" b="1" dirty="0">
              <a:solidFill>
                <a:schemeClr val="tx1"/>
              </a:solidFill>
            </a:endParaRPr>
          </a:p>
          <a:p>
            <a:pPr algn="ctr"/>
            <a:endParaRPr lang="en-GB" b="1" dirty="0" smtClean="0">
              <a:solidFill>
                <a:schemeClr val="tx1"/>
              </a:solidFill>
            </a:endParaRPr>
          </a:p>
          <a:p>
            <a:pPr algn="ctr"/>
            <a:endParaRPr lang="en-GB" b="1" dirty="0">
              <a:solidFill>
                <a:schemeClr val="tx1"/>
              </a:solidFill>
            </a:endParaRPr>
          </a:p>
          <a:p>
            <a:pPr algn="ctr"/>
            <a:endParaRPr lang="en-GB" b="1" dirty="0" smtClean="0">
              <a:solidFill>
                <a:schemeClr val="tx1"/>
              </a:solidFill>
            </a:endParaRPr>
          </a:p>
          <a:p>
            <a:pPr algn="ctr"/>
            <a:endParaRPr lang="en-GB" b="1" dirty="0">
              <a:solidFill>
                <a:schemeClr val="tx1"/>
              </a:solidFill>
            </a:endParaRPr>
          </a:p>
          <a:p>
            <a:pPr algn="ctr"/>
            <a:endParaRPr lang="en-GB" b="1"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010" y="692696"/>
            <a:ext cx="1885950"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665184" y="5883782"/>
            <a:ext cx="1459602" cy="57938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solidFill>
                  <a:schemeClr val="tx1"/>
                </a:solidFill>
              </a:rPr>
              <a:t>Gender  Resource Pupils Task sheet </a:t>
            </a:r>
          </a:p>
          <a:p>
            <a:pPr algn="ctr"/>
            <a:r>
              <a:rPr lang="en-GB" sz="1200" dirty="0">
                <a:solidFill>
                  <a:schemeClr val="tx1"/>
                </a:solidFill>
              </a:rPr>
              <a:t>3</a:t>
            </a:r>
            <a:r>
              <a:rPr lang="en-GB" sz="1200" dirty="0" smtClean="0">
                <a:solidFill>
                  <a:schemeClr val="tx1"/>
                </a:solidFill>
              </a:rPr>
              <a:t>.3</a:t>
            </a:r>
            <a:r>
              <a:rPr lang="en-GB" sz="1200" dirty="0" smtClean="0">
                <a:solidFill>
                  <a:schemeClr val="tx1"/>
                </a:solidFill>
              </a:rPr>
              <a:t>. </a:t>
            </a:r>
            <a:endParaRPr lang="en-GB" sz="1200" dirty="0">
              <a:solidFill>
                <a:schemeClr val="tx1"/>
              </a:solidFill>
            </a:endParaRPr>
          </a:p>
        </p:txBody>
      </p:sp>
    </p:spTree>
    <p:extLst>
      <p:ext uri="{BB962C8B-B14F-4D97-AF65-F5344CB8AC3E}">
        <p14:creationId xmlns:p14="http://schemas.microsoft.com/office/powerpoint/2010/main" val="879513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TotalTime>
  <Words>1433</Words>
  <Application>Microsoft Office PowerPoint</Application>
  <PresentationFormat>On-screen Show (4:3)</PresentationFormat>
  <Paragraphs>175</Paragraphs>
  <Slides>16</Slides>
  <Notes>3</Notes>
  <HiddenSlides>1</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Calibri</vt:lpstr>
      <vt:lpstr>Office Theme</vt:lpstr>
      <vt:lpstr>Lesson 3 Resources </vt:lpstr>
      <vt:lpstr>PowerPoint Presentation</vt:lpstr>
      <vt:lpstr>1900 Views of women</vt:lpstr>
      <vt:lpstr>PowerPoint Presentation</vt:lpstr>
      <vt:lpstr>Women's position  in society in 1900 </vt:lpstr>
      <vt:lpstr>PowerPoint Presentation</vt:lpstr>
      <vt:lpstr>PowerPoint Presentation</vt:lpstr>
      <vt:lpstr>  Activity Two Part One: Review the methods the Suffragettes used.   Were these acceptable or not acceptable?  What is your groups view?  Think about the following discussion points and complete the table   </vt:lpstr>
      <vt:lpstr>PowerPoint Presentation</vt:lpstr>
      <vt:lpstr>Were the Suffragettes methods of protesting acceptable ?</vt:lpstr>
      <vt:lpstr>Protest Methods used by the Suffragettes</vt:lpstr>
      <vt:lpstr> Protest Methods used by the Suffragettes</vt:lpstr>
      <vt:lpstr>PowerPoint Presentation</vt:lpstr>
      <vt:lpstr> The Suffragettes wanted the right for women to vote. However, Fawcett’s progress was very slow. She converted some of the members of the Labour Representation Committee (soon to be the Labour Party) but most men in Parliament believed that women simply would not understand how Parliament worked and therefore should not take part in the electoral process.  </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 Resources</dc:title>
  <dc:creator>Jacquie</dc:creator>
  <cp:lastModifiedBy>Open Access</cp:lastModifiedBy>
  <cp:revision>17</cp:revision>
  <cp:lastPrinted>2018-10-03T08:33:35Z</cp:lastPrinted>
  <dcterms:created xsi:type="dcterms:W3CDTF">2018-09-13T14:50:47Z</dcterms:created>
  <dcterms:modified xsi:type="dcterms:W3CDTF">2018-10-08T13:06:23Z</dcterms:modified>
</cp:coreProperties>
</file>